
<file path=[Content_Types].xml><?xml version="1.0" encoding="utf-8"?>
<Types xmlns="http://schemas.openxmlformats.org/package/2006/content-types">
  <Default Extension="bmp" ContentType="image/bmp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96" r:id="rId3"/>
    <p:sldId id="418" r:id="rId4"/>
    <p:sldId id="397" r:id="rId5"/>
    <p:sldId id="398" r:id="rId6"/>
    <p:sldId id="399" r:id="rId7"/>
    <p:sldId id="669" r:id="rId8"/>
    <p:sldId id="670" r:id="rId9"/>
    <p:sldId id="671" r:id="rId10"/>
    <p:sldId id="675" r:id="rId11"/>
    <p:sldId id="641" r:id="rId12"/>
    <p:sldId id="639" r:id="rId13"/>
    <p:sldId id="640" r:id="rId14"/>
    <p:sldId id="644" r:id="rId15"/>
    <p:sldId id="646" r:id="rId16"/>
    <p:sldId id="673" r:id="rId17"/>
    <p:sldId id="645" r:id="rId18"/>
    <p:sldId id="642" r:id="rId19"/>
    <p:sldId id="643" r:id="rId20"/>
    <p:sldId id="257" r:id="rId2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20" d="100"/>
          <a:sy n="120" d="100"/>
        </p:scale>
        <p:origin x="17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79EC85-BAD8-4619-9D07-435CFB2EFC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BEE7CA8-E970-4694-9374-71F6FA412E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A3F761E-45F7-42FE-AE36-5B7A6CAB6C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31F2B-E38E-4335-926F-2FD02243857A}" type="datetimeFigureOut">
              <a:rPr lang="ko-KR" altLang="en-US" smtClean="0"/>
              <a:t>2021-05-07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3FC55B4-E1FC-4458-83CB-6C7C062813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4288450-B0E5-402C-A57D-07C6D31FAA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9AEB8-4879-4EFA-8B85-1F9692026E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75664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4B59F9-7975-4CDD-9524-9F8EAE8CB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C7BFA00-C411-4D10-B9D6-0A15ECB0F0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33168BE-9ED8-4A4D-B924-AD0639E729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31F2B-E38E-4335-926F-2FD02243857A}" type="datetimeFigureOut">
              <a:rPr lang="ko-KR" altLang="en-US" smtClean="0"/>
              <a:t>2021-05-07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A62B69E-3533-4430-9CB6-6341A3989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1F8441E-3461-4EFC-B847-0E0FDEE614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9AEB8-4879-4EFA-8B85-1F9692026E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50677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2C64B6B-E22B-4739-88E4-2D3F909264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64C8147-CD26-4E0C-98A6-E21E1D7EC7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195AD9B-8D49-43FF-875D-84EE1A9126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31F2B-E38E-4335-926F-2FD02243857A}" type="datetimeFigureOut">
              <a:rPr lang="ko-KR" altLang="en-US" smtClean="0"/>
              <a:t>2021-05-07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2091780-6C02-4138-A5D9-243221AE0E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BC89C0F-822D-4DA0-B489-648331249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9AEB8-4879-4EFA-8B85-1F9692026E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8729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5F42D4-138F-4E82-AED6-ECD0EDA40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8EE0B27-138C-4867-A953-9563A04D54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FC24950-CB37-4DBC-954F-76C118DD1D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31F2B-E38E-4335-926F-2FD02243857A}" type="datetimeFigureOut">
              <a:rPr lang="ko-KR" altLang="en-US" smtClean="0"/>
              <a:t>2021-05-07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1C327B0-7438-43FA-AE61-D5B827BFF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C580999-4822-440F-A23B-9C944A26B7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9AEB8-4879-4EFA-8B85-1F9692026E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65257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DB9106-9678-4F21-BBF3-3C35AAC328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347808A-4B76-49AE-B77A-3A0225E962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BF76979-14AF-4A96-B0E0-47FDF2B7CB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31F2B-E38E-4335-926F-2FD02243857A}" type="datetimeFigureOut">
              <a:rPr lang="ko-KR" altLang="en-US" smtClean="0"/>
              <a:t>2021-05-07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BB18035-287A-48E6-8C2E-99E76E2720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68E677A-00FE-4F33-9C2A-9E1EFD739D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9AEB8-4879-4EFA-8B85-1F9692026E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74370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B1967B-216A-4C14-9823-EE5AACE9CA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8FF6F24-DCE5-4134-8BDB-8BEC1886ED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8E2F38B-8D31-49D7-94B8-C12839149D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6A0B38B-DC49-4684-9C19-434D4B6AFB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31F2B-E38E-4335-926F-2FD02243857A}" type="datetimeFigureOut">
              <a:rPr lang="ko-KR" altLang="en-US" smtClean="0"/>
              <a:t>2021-05-07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30C9A99-F5CC-403D-B32B-E9572DA5E6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ED426F0-746E-46BC-A63A-C1EA5D9F01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9AEB8-4879-4EFA-8B85-1F9692026E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68274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01F82C-B417-4DF8-A838-91B6F4D7AB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FF8FB97-D0D5-47DF-AF63-048267D5A7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CF22CD8-6337-4598-B2FD-8450775E7D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27A3C2D-1FB9-483F-AE13-3E516AB7B1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7B8BDE0-4DC2-439D-9117-50433E0B58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3EE43CE-AAAB-4584-907C-1D18DE0B04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31F2B-E38E-4335-926F-2FD02243857A}" type="datetimeFigureOut">
              <a:rPr lang="ko-KR" altLang="en-US" smtClean="0"/>
              <a:t>2021-05-07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F081BA4-5D74-4CBB-BECD-F688AF7530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2F132F3-9027-4C9E-9128-BCEA3659A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9AEB8-4879-4EFA-8B85-1F9692026E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99095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B4D22E-10B8-49E2-BAF8-BB8A0E25C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92BE998-2720-49E0-843E-230AD1C23D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31F2B-E38E-4335-926F-2FD02243857A}" type="datetimeFigureOut">
              <a:rPr lang="ko-KR" altLang="en-US" smtClean="0"/>
              <a:t>2021-05-07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4E56717-BC45-4872-A520-ED736480B7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5A019C0-CDD3-46A3-A625-705F665CC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9AEB8-4879-4EFA-8B85-1F9692026E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30282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34D25C8-3270-4A65-8109-DE1FE801C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31F2B-E38E-4335-926F-2FD02243857A}" type="datetimeFigureOut">
              <a:rPr lang="ko-KR" altLang="en-US" smtClean="0"/>
              <a:t>2021-05-07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560AC3D-69EB-4CC4-8B26-169E6C2A22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93764ED-6C21-4852-B89C-94E4552A4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9AEB8-4879-4EFA-8B85-1F9692026E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5719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764821-80A4-478D-AA62-5E93BA2936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A042137-DCB4-431D-AE91-5E769F1C3C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D9F736F-177F-4277-8896-A9F9D9525D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AB3D4B9-E5B8-4802-B516-C2F17BC719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31F2B-E38E-4335-926F-2FD02243857A}" type="datetimeFigureOut">
              <a:rPr lang="ko-KR" altLang="en-US" smtClean="0"/>
              <a:t>2021-05-07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52E54E8-2736-4DEA-A6FD-6B211F5866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3E5A533-77AB-4132-896D-8DD22B0789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9AEB8-4879-4EFA-8B85-1F9692026E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62931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2AC8B6-CBAC-4D15-9358-2BC4A55E93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C2A46E5-9FE5-407D-A104-C481D90F5D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76D9016-7BBF-480C-A981-4170FBC8FD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826B954-9AD6-4179-B7A3-C5089CE200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31F2B-E38E-4335-926F-2FD02243857A}" type="datetimeFigureOut">
              <a:rPr lang="ko-KR" altLang="en-US" smtClean="0"/>
              <a:t>2021-05-07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5170FBF-D901-49BC-9269-893EF3032F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64E3420-F7DD-410C-8600-9618FE9AF6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9AEB8-4879-4EFA-8B85-1F9692026E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95815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91EE40F-4DDC-4502-B99D-6E4B3F449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481DD5B-E217-4D86-B001-6EFCA01557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4673DF5-042B-47C7-8313-3333D89FEC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231F2B-E38E-4335-926F-2FD02243857A}" type="datetimeFigureOut">
              <a:rPr lang="ko-KR" altLang="en-US" smtClean="0"/>
              <a:t>2021-05-07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D3AE513-8012-4F7D-A51C-7B89561049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175DDCC-6859-4625-959F-73F5131F5B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B9AEB8-4879-4EFA-8B85-1F9692026E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43874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jpeg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bmp"/><Relationship Id="rId2" Type="http://schemas.openxmlformats.org/officeDocument/2006/relationships/image" Target="../media/image45.bmp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bmp"/><Relationship Id="rId4" Type="http://schemas.openxmlformats.org/officeDocument/2006/relationships/image" Target="../media/image47.bm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jpeg"/><Relationship Id="rId4" Type="http://schemas.openxmlformats.org/officeDocument/2006/relationships/image" Target="../media/image5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hyperlink" Target="https://docs.microsoft.com/ko-KR/windows/wsl/wsl2-kernel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29.png"/><Relationship Id="rId2" Type="http://schemas.openxmlformats.org/officeDocument/2006/relationships/hyperlink" Target="../Content/ItCS/BGPlay-master/run_bgplay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hyperlink" Target="https://bgp.he.net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archive.routeviews.org/bgpdata/" TargetMode="External"/><Relationship Id="rId2" Type="http://schemas.openxmlformats.org/officeDocument/2006/relationships/hyperlink" Target="https://bgp.he.net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5BA4C4-EC15-484A-95F5-7EC3763D439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국방 사이버 보안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0B666B0-5203-49A3-AE6A-6F8EAB34414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6</a:t>
            </a:r>
            <a:r>
              <a:rPr lang="ko-KR" altLang="en-US" dirty="0"/>
              <a:t>강</a:t>
            </a:r>
          </a:p>
        </p:txBody>
      </p:sp>
    </p:spTree>
    <p:extLst>
      <p:ext uri="{BB962C8B-B14F-4D97-AF65-F5344CB8AC3E}">
        <p14:creationId xmlns:p14="http://schemas.microsoft.com/office/powerpoint/2010/main" val="13036446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E60E50-7DA3-41F4-B92E-B8A0C30C5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sz="2000" b="1" dirty="0">
                <a:solidFill>
                  <a:schemeClr val="bg1">
                    <a:lumMod val="65000"/>
                  </a:schemeClr>
                </a:solidFill>
              </a:rPr>
              <a:t>/Theory/T17 </a:t>
            </a:r>
            <a:br>
              <a:rPr lang="en-US" altLang="ko-KR" dirty="0"/>
            </a:br>
            <a:r>
              <a:rPr lang="en-US" altLang="ko-KR" dirty="0"/>
              <a:t> </a:t>
            </a:r>
            <a:r>
              <a:rPr lang="ko-KR" altLang="en-US" dirty="0"/>
              <a:t>국방사이버보안</a:t>
            </a:r>
            <a:r>
              <a:rPr lang="en-US" altLang="ko-KR"/>
              <a:t>_</a:t>
            </a:r>
            <a:r>
              <a:rPr lang="ko-KR" altLang="en-US" dirty="0"/>
              <a:t>기말과제</a:t>
            </a:r>
          </a:p>
        </p:txBody>
      </p:sp>
      <p:sp>
        <p:nvSpPr>
          <p:cNvPr id="7" name="화살표: 오른쪽 6">
            <a:hlinkClick r:id="" action="ppaction://noaction"/>
            <a:extLst>
              <a:ext uri="{FF2B5EF4-FFF2-40B4-BE49-F238E27FC236}">
                <a16:creationId xmlns:a16="http://schemas.microsoft.com/office/drawing/2014/main" id="{AC876A3B-2146-4C09-A591-885C34BCB344}"/>
              </a:ext>
            </a:extLst>
          </p:cNvPr>
          <p:cNvSpPr/>
          <p:nvPr/>
        </p:nvSpPr>
        <p:spPr>
          <a:xfrm flipH="1">
            <a:off x="580444" y="596349"/>
            <a:ext cx="257755" cy="206099"/>
          </a:xfrm>
          <a:prstGeom prst="rightArrow">
            <a:avLst>
              <a:gd name="adj1" fmla="val 50000"/>
              <a:gd name="adj2" fmla="val 73148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DCD5C6C-58D3-48F4-93FF-AAD76C081B5C}"/>
              </a:ext>
            </a:extLst>
          </p:cNvPr>
          <p:cNvGrpSpPr/>
          <p:nvPr/>
        </p:nvGrpSpPr>
        <p:grpSpPr>
          <a:xfrm>
            <a:off x="11593737" y="6457890"/>
            <a:ext cx="678993" cy="400110"/>
            <a:chOff x="10627762" y="-30288"/>
            <a:chExt cx="597159" cy="400110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717396D8-C5C9-4505-A138-9C88EFABF131}"/>
                </a:ext>
              </a:extLst>
            </p:cNvPr>
            <p:cNvSpPr/>
            <p:nvPr/>
          </p:nvSpPr>
          <p:spPr>
            <a:xfrm>
              <a:off x="10675841" y="11905"/>
              <a:ext cx="464911" cy="338139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C78D2CE-9C66-4E88-A6BD-91A464787728}"/>
                </a:ext>
              </a:extLst>
            </p:cNvPr>
            <p:cNvSpPr txBox="1"/>
            <p:nvPr/>
          </p:nvSpPr>
          <p:spPr>
            <a:xfrm>
              <a:off x="10627762" y="-30288"/>
              <a:ext cx="5971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2">
                      <a:lumMod val="50000"/>
                    </a:schemeClr>
                  </a:solidFill>
                </a:rPr>
                <a:t>L I N K</a:t>
              </a:r>
              <a:endParaRPr lang="ko-KR" alt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10" name="화살표: 오른쪽 9">
              <a:hlinkClick r:id="" action="ppaction://noaction"/>
              <a:extLst>
                <a:ext uri="{FF2B5EF4-FFF2-40B4-BE49-F238E27FC236}">
                  <a16:creationId xmlns:a16="http://schemas.microsoft.com/office/drawing/2014/main" id="{7BA49A6F-D13C-4656-A3EE-35EEE50A35D5}"/>
                </a:ext>
              </a:extLst>
            </p:cNvPr>
            <p:cNvSpPr/>
            <p:nvPr/>
          </p:nvSpPr>
          <p:spPr>
            <a:xfrm flipH="1">
              <a:off x="10773860" y="150995"/>
              <a:ext cx="251325" cy="187144"/>
            </a:xfrm>
            <a:prstGeom prst="rightArrow">
              <a:avLst>
                <a:gd name="adj1" fmla="val 50000"/>
                <a:gd name="adj2" fmla="val 73148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D7396CDB-F4E0-470C-96D7-873BE475D9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623" y="1921912"/>
            <a:ext cx="5403718" cy="359432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674A5C1-0BF3-42AF-BF48-239620DF63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2795" y="1732881"/>
            <a:ext cx="5555610" cy="437176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086950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">
            <a:extLst>
              <a:ext uri="{FF2B5EF4-FFF2-40B4-BE49-F238E27FC236}">
                <a16:creationId xmlns:a16="http://schemas.microsoft.com/office/drawing/2014/main" id="{3010DBED-3ABA-4169-8A96-F92BD8C53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sz="2000" b="1" dirty="0">
                <a:solidFill>
                  <a:schemeClr val="bg1">
                    <a:lumMod val="65000"/>
                  </a:schemeClr>
                </a:solidFill>
              </a:rPr>
              <a:t>/Training/Unit/Web/1</a:t>
            </a:r>
            <a:br>
              <a:rPr lang="en-US" altLang="ko-KR" dirty="0"/>
            </a:br>
            <a:r>
              <a:rPr lang="en-US" altLang="ko-KR" dirty="0"/>
              <a:t> 1. SQL Injection </a:t>
            </a:r>
            <a:r>
              <a:rPr lang="ko-KR" altLang="en-US" dirty="0"/>
              <a:t>공격</a:t>
            </a:r>
            <a:r>
              <a:rPr lang="en-US" altLang="ko-KR" dirty="0"/>
              <a:t>/</a:t>
            </a:r>
            <a:r>
              <a:rPr lang="ko-KR" altLang="en-US" dirty="0"/>
              <a:t>방어 </a:t>
            </a:r>
            <a:r>
              <a:rPr lang="en-US" altLang="ko-KR" dirty="0"/>
              <a:t>- </a:t>
            </a:r>
            <a:r>
              <a:rPr lang="ko-KR" altLang="en-US" dirty="0"/>
              <a:t>대응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6A2CC12-A97B-4DB5-936F-E7C75CBB4AA0}"/>
              </a:ext>
            </a:extLst>
          </p:cNvPr>
          <p:cNvSpPr txBox="1"/>
          <p:nvPr/>
        </p:nvSpPr>
        <p:spPr>
          <a:xfrm>
            <a:off x="1496053" y="3328503"/>
            <a:ext cx="4432683" cy="2833758"/>
          </a:xfrm>
          <a:prstGeom prst="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ko-KR" altLang="en-US" sz="1200" b="1" kern="0" spc="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대응</a:t>
            </a:r>
            <a:r>
              <a:rPr lang="ko-KR" altLang="en-US" sz="1200" b="1" kern="0" spc="2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실습</a:t>
            </a:r>
            <a:endParaRPr lang="en-US" altLang="ko-KR" sz="1200" b="1" kern="0" spc="200" dirty="0">
              <a:solidFill>
                <a:schemeClr val="accent1">
                  <a:lumMod val="7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귀하의 웹 서버에 공격자는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SQL Injection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공격을 사용하여 </a:t>
            </a:r>
            <a:endParaRPr lang="en-US" altLang="ko-KR" sz="1000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웹 서버에 관리자로 로그인을 시도하고 있다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  <a:p>
            <a:pPr>
              <a:lnSpc>
                <a:spcPct val="140000"/>
              </a:lnSpc>
            </a:pPr>
            <a:r>
              <a:rPr lang="en-US" altLang="ko-KR" sz="10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SQL Injection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에 대한 설정을 변경하여 공격을 </a:t>
            </a:r>
            <a:r>
              <a:rPr lang="ko-KR" altLang="en-US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차단하시오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000" dirty="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9A933898-9CDB-4360-99A0-123577882146}"/>
              </a:ext>
            </a:extLst>
          </p:cNvPr>
          <p:cNvSpPr/>
          <p:nvPr/>
        </p:nvSpPr>
        <p:spPr>
          <a:xfrm rot="5400000">
            <a:off x="580444" y="3328504"/>
            <a:ext cx="730420" cy="730420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1">
                    <a:lumMod val="75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5400000" scaled="1"/>
            </a:gra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gradFill>
                <a:gsLst>
                  <a:gs pos="0">
                    <a:schemeClr val="accent6">
                      <a:lumMod val="75000"/>
                    </a:schemeClr>
                  </a:gs>
                  <a:gs pos="88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endParaRPr>
          </a:p>
        </p:txBody>
      </p:sp>
      <p:pic>
        <p:nvPicPr>
          <p:cNvPr id="38" name="Picture 14" descr="appendix icon 이미지 검색결과">
            <a:extLst>
              <a:ext uri="{FF2B5EF4-FFF2-40B4-BE49-F238E27FC236}">
                <a16:creationId xmlns:a16="http://schemas.microsoft.com/office/drawing/2014/main" id="{ECF5A187-5DE1-4A4A-8190-F2DCF30DE9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5354" y="3380506"/>
            <a:ext cx="586243" cy="586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타원 38">
            <a:extLst>
              <a:ext uri="{FF2B5EF4-FFF2-40B4-BE49-F238E27FC236}">
                <a16:creationId xmlns:a16="http://schemas.microsoft.com/office/drawing/2014/main" id="{9D901AF2-8468-4E57-A19A-D88B7F554DE3}"/>
              </a:ext>
            </a:extLst>
          </p:cNvPr>
          <p:cNvSpPr/>
          <p:nvPr/>
        </p:nvSpPr>
        <p:spPr>
          <a:xfrm rot="5400000">
            <a:off x="6263266" y="3308419"/>
            <a:ext cx="730420" cy="730420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4">
                    <a:lumMod val="75000"/>
                  </a:schemeClr>
                </a:gs>
                <a:gs pos="100000">
                  <a:schemeClr val="accent4">
                    <a:lumMod val="40000"/>
                    <a:lumOff val="60000"/>
                  </a:schemeClr>
                </a:gs>
              </a:gsLst>
              <a:lin ang="5400000" scaled="1"/>
            </a:gra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gradFill>
                <a:gsLst>
                  <a:gs pos="0">
                    <a:schemeClr val="accent6">
                      <a:lumMod val="75000"/>
                    </a:schemeClr>
                  </a:gs>
                  <a:gs pos="88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36006CD-64B2-4E12-B317-9204AA016FB5}"/>
              </a:ext>
            </a:extLst>
          </p:cNvPr>
          <p:cNvSpPr txBox="1"/>
          <p:nvPr/>
        </p:nvSpPr>
        <p:spPr>
          <a:xfrm>
            <a:off x="7178875" y="3313578"/>
            <a:ext cx="4432682" cy="2833758"/>
          </a:xfrm>
          <a:prstGeom prst="rect">
            <a:avLst/>
          </a:prstGeom>
          <a:noFill/>
          <a:ln>
            <a:solidFill>
              <a:schemeClr val="accent4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ko-KR" altLang="en-US" sz="1200" b="1" kern="0" spc="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참고</a:t>
            </a:r>
            <a:r>
              <a:rPr lang="ko-KR" altLang="en-US" sz="1200" b="1" kern="0" spc="200" dirty="0">
                <a:solidFill>
                  <a:schemeClr val="accent4">
                    <a:lumMod val="7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사항</a:t>
            </a:r>
            <a:endParaRPr lang="en-US" altLang="ko-KR" sz="1200" b="1" kern="0" spc="200" dirty="0">
              <a:solidFill>
                <a:schemeClr val="accent4">
                  <a:lumMod val="7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[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시스템 정보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계정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: root / root123</a:t>
            </a:r>
          </a:p>
          <a:p>
            <a:pPr>
              <a:lnSpc>
                <a:spcPct val="140000"/>
              </a:lnSpc>
            </a:pPr>
            <a:endParaRPr lang="en-US" altLang="ko-KR" sz="10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[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참고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  /</a:t>
            </a:r>
            <a:r>
              <a:rPr lang="en-US" altLang="ko-KR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etc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/php.ini: php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설정 파일에서 </a:t>
            </a:r>
            <a:r>
              <a:rPr lang="en-US" altLang="ko-KR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sql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injection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을 방어할 수 있다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pic>
        <p:nvPicPr>
          <p:cNvPr id="41" name="Picture 4" descr="목표 아이콘 이미지 검색결과">
            <a:extLst>
              <a:ext uri="{FF2B5EF4-FFF2-40B4-BE49-F238E27FC236}">
                <a16:creationId xmlns:a16="http://schemas.microsoft.com/office/drawing/2014/main" id="{EF9F62EB-7866-4E3F-8A25-E78C25AC4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559" y="2093753"/>
            <a:ext cx="677306" cy="677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9C59BC4E-1690-4F25-A340-257E8B4DCFAD}"/>
              </a:ext>
            </a:extLst>
          </p:cNvPr>
          <p:cNvSpPr txBox="1"/>
          <p:nvPr/>
        </p:nvSpPr>
        <p:spPr>
          <a:xfrm>
            <a:off x="1496054" y="2093753"/>
            <a:ext cx="4432682" cy="836832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ko-KR" altLang="en-US" sz="1200" b="1" kern="0" spc="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교육</a:t>
            </a:r>
            <a:r>
              <a:rPr lang="ko-KR" altLang="en-US" sz="1200" b="1" kern="0" spc="200" dirty="0">
                <a:solidFill>
                  <a:schemeClr val="accent6">
                    <a:lumMod val="7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목표</a:t>
            </a:r>
            <a:endParaRPr lang="en-US" altLang="ko-KR" sz="1200" kern="0" spc="200" dirty="0">
              <a:solidFill>
                <a:schemeClr val="accent6">
                  <a:lumMod val="7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chemeClr val="bg1">
                    <a:lumMod val="5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SQL Injection(Command </a:t>
            </a:r>
            <a:r>
              <a:rPr lang="ko-KR" altLang="en-US" sz="1000" kern="0" spc="0" dirty="0">
                <a:solidFill>
                  <a:schemeClr val="bg1">
                    <a:lumMod val="5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유형</a:t>
            </a:r>
            <a:r>
              <a:rPr lang="en-US" altLang="ko-KR" sz="1000" kern="0" spc="0" dirty="0">
                <a:solidFill>
                  <a:schemeClr val="bg1">
                    <a:lumMod val="5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000" kern="0" spc="0" dirty="0">
                <a:solidFill>
                  <a:schemeClr val="bg1">
                    <a:lumMod val="5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을 탐지할 수 있다</a:t>
            </a:r>
            <a:r>
              <a:rPr lang="en-US" altLang="ko-KR" sz="1000" kern="0" spc="0" dirty="0">
                <a:solidFill>
                  <a:schemeClr val="bg1">
                    <a:lumMod val="5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SQL Injection(Command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유형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을 대응할 수 있다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0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EC8135D1-75B8-4CE8-AF52-A075050006C4}"/>
              </a:ext>
            </a:extLst>
          </p:cNvPr>
          <p:cNvSpPr/>
          <p:nvPr/>
        </p:nvSpPr>
        <p:spPr>
          <a:xfrm rot="5400000">
            <a:off x="585225" y="2090876"/>
            <a:ext cx="730420" cy="730420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6">
                    <a:lumMod val="75000"/>
                  </a:schemeClr>
                </a:gs>
                <a:gs pos="100000">
                  <a:schemeClr val="accent6">
                    <a:lumMod val="20000"/>
                    <a:lumOff val="80000"/>
                  </a:schemeClr>
                </a:gs>
              </a:gsLst>
              <a:lin ang="5400000" scaled="1"/>
            </a:gra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gradFill>
                <a:gsLst>
                  <a:gs pos="0">
                    <a:schemeClr val="accent6">
                      <a:lumMod val="75000"/>
                    </a:schemeClr>
                  </a:gs>
                  <a:gs pos="88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244678E-3E32-4375-A935-CA411D9F8F9B}"/>
              </a:ext>
            </a:extLst>
          </p:cNvPr>
          <p:cNvSpPr/>
          <p:nvPr/>
        </p:nvSpPr>
        <p:spPr>
          <a:xfrm rot="5400000">
            <a:off x="6263266" y="2090876"/>
            <a:ext cx="730420" cy="730420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2">
                    <a:lumMod val="75000"/>
                  </a:schemeClr>
                </a:gs>
                <a:gs pos="100000">
                  <a:schemeClr val="accent2">
                    <a:lumMod val="40000"/>
                    <a:lumOff val="60000"/>
                  </a:schemeClr>
                </a:gs>
              </a:gsLst>
              <a:lin ang="5400000" scaled="1"/>
            </a:gra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gradFill>
                <a:gsLst>
                  <a:gs pos="0">
                    <a:schemeClr val="accent6">
                      <a:lumMod val="75000"/>
                    </a:schemeClr>
                  </a:gs>
                  <a:gs pos="88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endParaRPr>
          </a:p>
        </p:txBody>
      </p:sp>
      <p:pic>
        <p:nvPicPr>
          <p:cNvPr id="49" name="Picture 8" descr="cent os 아이콘 이미지 검색결과">
            <a:extLst>
              <a:ext uri="{FF2B5EF4-FFF2-40B4-BE49-F238E27FC236}">
                <a16:creationId xmlns:a16="http://schemas.microsoft.com/office/drawing/2014/main" id="{3B355687-60F8-4A97-9717-DF06525177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703" b="-400"/>
          <a:stretch/>
        </p:blipFill>
        <p:spPr bwMode="auto">
          <a:xfrm>
            <a:off x="6394394" y="2199019"/>
            <a:ext cx="499434" cy="500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5E04B7BD-7FFA-4CF6-8896-A184055B3CEA}"/>
              </a:ext>
            </a:extLst>
          </p:cNvPr>
          <p:cNvSpPr txBox="1"/>
          <p:nvPr/>
        </p:nvSpPr>
        <p:spPr>
          <a:xfrm>
            <a:off x="7178875" y="2105495"/>
            <a:ext cx="4432682" cy="838800"/>
          </a:xfrm>
          <a:prstGeom prst="rect">
            <a:avLst/>
          </a:prstGeom>
          <a:noFill/>
          <a:ln>
            <a:solidFill>
              <a:schemeClr val="accent2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ko-KR" altLang="en-US" sz="1200" b="1" kern="0" spc="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실습</a:t>
            </a:r>
            <a:r>
              <a:rPr lang="ko-KR" altLang="en-US" sz="1200" b="1" kern="0" spc="200" dirty="0">
                <a:solidFill>
                  <a:schemeClr val="accent2">
                    <a:lumMod val="7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환경</a:t>
            </a:r>
            <a:endParaRPr lang="en-US" altLang="ko-KR" sz="1200" b="1" kern="0" spc="200" dirty="0">
              <a:solidFill>
                <a:schemeClr val="accent2">
                  <a:lumMod val="7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공격 서버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: Linux (Kali)</a:t>
            </a:r>
          </a:p>
          <a:p>
            <a:pPr>
              <a:lnSpc>
                <a:spcPct val="140000"/>
              </a:lnSpc>
            </a:pPr>
            <a:r>
              <a:rPr lang="en-US" altLang="ko-KR" sz="10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웹 서버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: Linux </a:t>
            </a:r>
            <a:r>
              <a:rPr lang="en-US" altLang="ko-KR" sz="1000" kern="0" spc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(CentOS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6)</a:t>
            </a:r>
            <a:endParaRPr lang="ko-KR" altLang="en-US" sz="1000" dirty="0"/>
          </a:p>
        </p:txBody>
      </p:sp>
      <p:sp>
        <p:nvSpPr>
          <p:cNvPr id="16" name="화살표: 오른쪽 15">
            <a:hlinkClick r:id="" action="ppaction://noaction"/>
            <a:extLst>
              <a:ext uri="{FF2B5EF4-FFF2-40B4-BE49-F238E27FC236}">
                <a16:creationId xmlns:a16="http://schemas.microsoft.com/office/drawing/2014/main" id="{D3BBF55D-9530-477E-B322-C490450DF560}"/>
              </a:ext>
            </a:extLst>
          </p:cNvPr>
          <p:cNvSpPr/>
          <p:nvPr/>
        </p:nvSpPr>
        <p:spPr>
          <a:xfrm flipH="1">
            <a:off x="580444" y="596349"/>
            <a:ext cx="257755" cy="206099"/>
          </a:xfrm>
          <a:prstGeom prst="rightArrow">
            <a:avLst>
              <a:gd name="adj1" fmla="val 50000"/>
              <a:gd name="adj2" fmla="val 73148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D86948C8-67D4-42B2-B648-8637313C9B97}"/>
              </a:ext>
            </a:extLst>
          </p:cNvPr>
          <p:cNvGrpSpPr/>
          <p:nvPr/>
        </p:nvGrpSpPr>
        <p:grpSpPr>
          <a:xfrm>
            <a:off x="11593737" y="6457890"/>
            <a:ext cx="678993" cy="400110"/>
            <a:chOff x="10627762" y="-30288"/>
            <a:chExt cx="597159" cy="400110"/>
          </a:xfrm>
        </p:grpSpPr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D6D43794-A274-42D3-AF8E-BA3EBFA5B0B1}"/>
                </a:ext>
              </a:extLst>
            </p:cNvPr>
            <p:cNvSpPr/>
            <p:nvPr/>
          </p:nvSpPr>
          <p:spPr>
            <a:xfrm>
              <a:off x="10675841" y="11905"/>
              <a:ext cx="464911" cy="338139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52B59B0-4A53-47EE-8E7E-0B19CF4CCF17}"/>
                </a:ext>
              </a:extLst>
            </p:cNvPr>
            <p:cNvSpPr txBox="1"/>
            <p:nvPr/>
          </p:nvSpPr>
          <p:spPr>
            <a:xfrm>
              <a:off x="10627762" y="-30288"/>
              <a:ext cx="5971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2">
                      <a:lumMod val="50000"/>
                    </a:schemeClr>
                  </a:solidFill>
                </a:rPr>
                <a:t>L I N K</a:t>
              </a:r>
              <a:endParaRPr lang="ko-KR" alt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21" name="화살표: 오른쪽 20">
              <a:hlinkClick r:id="" action="ppaction://noaction"/>
              <a:extLst>
                <a:ext uri="{FF2B5EF4-FFF2-40B4-BE49-F238E27FC236}">
                  <a16:creationId xmlns:a16="http://schemas.microsoft.com/office/drawing/2014/main" id="{9A13631E-5D34-467E-A933-86B73C5E71BB}"/>
                </a:ext>
              </a:extLst>
            </p:cNvPr>
            <p:cNvSpPr/>
            <p:nvPr/>
          </p:nvSpPr>
          <p:spPr>
            <a:xfrm flipH="1">
              <a:off x="10773860" y="150995"/>
              <a:ext cx="251325" cy="187144"/>
            </a:xfrm>
            <a:prstGeom prst="rightArrow">
              <a:avLst>
                <a:gd name="adj1" fmla="val 50000"/>
                <a:gd name="adj2" fmla="val 73148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2" name="Picture 2" descr="보안 아이콘 이미지 검색결과">
            <a:extLst>
              <a:ext uri="{FF2B5EF4-FFF2-40B4-BE49-F238E27FC236}">
                <a16:creationId xmlns:a16="http://schemas.microsoft.com/office/drawing/2014/main" id="{9D65C705-1514-4350-BAC3-3688D665F6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74" t="12467" r="11967" b="12532"/>
          <a:stretch/>
        </p:blipFill>
        <p:spPr bwMode="auto">
          <a:xfrm>
            <a:off x="662681" y="3412409"/>
            <a:ext cx="565945" cy="562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96118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화살표: 오른쪽 8">
            <a:hlinkClick r:id="" action="ppaction://noaction"/>
            <a:extLst>
              <a:ext uri="{FF2B5EF4-FFF2-40B4-BE49-F238E27FC236}">
                <a16:creationId xmlns:a16="http://schemas.microsoft.com/office/drawing/2014/main" id="{36DC0363-5748-4238-A24E-3E0F461FCB92}"/>
              </a:ext>
            </a:extLst>
          </p:cNvPr>
          <p:cNvSpPr/>
          <p:nvPr/>
        </p:nvSpPr>
        <p:spPr>
          <a:xfrm flipH="1">
            <a:off x="134367" y="97585"/>
            <a:ext cx="257755" cy="206099"/>
          </a:xfrm>
          <a:prstGeom prst="rightArrow">
            <a:avLst>
              <a:gd name="adj1" fmla="val 50000"/>
              <a:gd name="adj2" fmla="val 73148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2DF244-1E45-44A0-B32E-616FEC167CD6}"/>
              </a:ext>
            </a:extLst>
          </p:cNvPr>
          <p:cNvSpPr txBox="1">
            <a:spLocks/>
          </p:cNvSpPr>
          <p:nvPr/>
        </p:nvSpPr>
        <p:spPr>
          <a:xfrm>
            <a:off x="392122" y="368998"/>
            <a:ext cx="5616792" cy="6120000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ko-KR" altLang="en-US" sz="1000" dirty="0"/>
              <a:t>웹 서버에서         아이콘 클릭</a:t>
            </a: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r>
              <a:rPr lang="ko-KR" altLang="en-US" sz="1000" dirty="0"/>
              <a:t> </a:t>
            </a:r>
            <a:r>
              <a:rPr lang="en-US" altLang="ko-KR" sz="1000" dirty="0" err="1"/>
              <a:t>wireshark</a:t>
            </a:r>
            <a:r>
              <a:rPr lang="ko-KR" altLang="en-US" sz="1000" dirty="0"/>
              <a:t>를 이용하여 악의적인 행위를 하는 패킷 확인</a:t>
            </a: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r>
              <a:rPr lang="ko-KR" altLang="en-US" sz="1000" dirty="0"/>
              <a:t> </a:t>
            </a:r>
            <a:r>
              <a:rPr lang="en-US" altLang="ko-KR" sz="1000" dirty="0"/>
              <a:t>- </a:t>
            </a:r>
            <a:r>
              <a:rPr lang="ko-KR" altLang="en-US" sz="1000" dirty="0"/>
              <a:t>접속한 웹 서버 </a:t>
            </a:r>
            <a:r>
              <a:rPr lang="en-US" altLang="ko-KR" sz="1000" dirty="0"/>
              <a:t>IP</a:t>
            </a:r>
            <a:r>
              <a:rPr lang="ko-KR" altLang="en-US" sz="1000" dirty="0"/>
              <a:t>로 들어오는 </a:t>
            </a:r>
            <a:r>
              <a:rPr lang="en-US" altLang="ko-KR" sz="1000" dirty="0"/>
              <a:t>http </a:t>
            </a:r>
            <a:r>
              <a:rPr lang="ko-KR" altLang="en-US" sz="1000" dirty="0"/>
              <a:t>패킷들 중 </a:t>
            </a:r>
            <a:r>
              <a:rPr lang="en-US" altLang="ko-KR" sz="1000" dirty="0"/>
              <a:t>POST /</a:t>
            </a:r>
            <a:r>
              <a:rPr lang="en-US" altLang="ko-KR" sz="1000" dirty="0" err="1"/>
              <a:t>webhack</a:t>
            </a:r>
            <a:r>
              <a:rPr lang="en-US" altLang="ko-KR" sz="1000" dirty="0"/>
              <a:t>/member/</a:t>
            </a:r>
            <a:r>
              <a:rPr lang="en-US" altLang="ko-KR" sz="1000" dirty="0" err="1"/>
              <a:t>member_login_check.php</a:t>
            </a:r>
            <a:r>
              <a:rPr lang="en-US" altLang="ko-KR" sz="1000" dirty="0"/>
              <a:t> </a:t>
            </a:r>
            <a:r>
              <a:rPr lang="ko-KR" altLang="en-US" sz="1000" dirty="0"/>
              <a:t>정보로 들어오는 패킷들을 찾는다</a:t>
            </a:r>
            <a:r>
              <a:rPr lang="en-US" altLang="ko-KR" sz="1000" dirty="0"/>
              <a:t>.</a:t>
            </a:r>
          </a:p>
          <a:p>
            <a:pPr>
              <a:lnSpc>
                <a:spcPct val="140000"/>
              </a:lnSpc>
            </a:pPr>
            <a:r>
              <a:rPr lang="ko-KR" altLang="en-US" sz="1000" dirty="0"/>
              <a:t>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B02FE9C-319E-4A1A-B3F6-06CCEB53FD1E}"/>
              </a:ext>
            </a:extLst>
          </p:cNvPr>
          <p:cNvSpPr txBox="1">
            <a:spLocks/>
          </p:cNvSpPr>
          <p:nvPr/>
        </p:nvSpPr>
        <p:spPr>
          <a:xfrm>
            <a:off x="6183088" y="368998"/>
            <a:ext cx="5616792" cy="6120000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en-US" altLang="ko-KR" sz="1000" dirty="0"/>
              <a:t>-</a:t>
            </a:r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r>
              <a:rPr lang="en-US" altLang="ko-KR" sz="1000" dirty="0"/>
              <a:t> </a:t>
            </a:r>
            <a:r>
              <a:rPr lang="ko-KR" altLang="en-US" sz="1000" dirty="0"/>
              <a:t>패킷에 오른쪽 마우스 클릭 후 </a:t>
            </a:r>
            <a:r>
              <a:rPr lang="en-US" altLang="ko-KR" sz="1000" dirty="0"/>
              <a:t>Follow TCP Stream </a:t>
            </a:r>
            <a:r>
              <a:rPr lang="ko-KR" altLang="en-US" sz="1000" dirty="0"/>
              <a:t>클릭 하여 패킷의 상세한 내용을 확인한다</a:t>
            </a:r>
            <a:r>
              <a:rPr lang="en-US" altLang="ko-KR" sz="1000" dirty="0"/>
              <a:t>.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16AF5780-4CBF-4818-A7ED-A29178744D8C}"/>
              </a:ext>
            </a:extLst>
          </p:cNvPr>
          <p:cNvGrpSpPr/>
          <p:nvPr/>
        </p:nvGrpSpPr>
        <p:grpSpPr>
          <a:xfrm>
            <a:off x="11593737" y="6457890"/>
            <a:ext cx="678993" cy="400110"/>
            <a:chOff x="10627762" y="-30288"/>
            <a:chExt cx="597159" cy="400110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70375197-22D4-49A9-80A3-09AA59E55E97}"/>
                </a:ext>
              </a:extLst>
            </p:cNvPr>
            <p:cNvSpPr/>
            <p:nvPr/>
          </p:nvSpPr>
          <p:spPr>
            <a:xfrm>
              <a:off x="10675841" y="11905"/>
              <a:ext cx="464911" cy="338139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70585ED-F006-4A17-AC42-528EB3578FCB}"/>
                </a:ext>
              </a:extLst>
            </p:cNvPr>
            <p:cNvSpPr txBox="1"/>
            <p:nvPr/>
          </p:nvSpPr>
          <p:spPr>
            <a:xfrm>
              <a:off x="10627762" y="-30288"/>
              <a:ext cx="5971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2">
                      <a:lumMod val="50000"/>
                    </a:schemeClr>
                  </a:solidFill>
                </a:rPr>
                <a:t>L I N K</a:t>
              </a:r>
              <a:endParaRPr lang="ko-KR" alt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8" name="화살표: 오른쪽 7">
              <a:hlinkClick r:id="" action="ppaction://noaction"/>
              <a:extLst>
                <a:ext uri="{FF2B5EF4-FFF2-40B4-BE49-F238E27FC236}">
                  <a16:creationId xmlns:a16="http://schemas.microsoft.com/office/drawing/2014/main" id="{0F43B545-E59E-47F8-8221-ABAE840F983B}"/>
                </a:ext>
              </a:extLst>
            </p:cNvPr>
            <p:cNvSpPr/>
            <p:nvPr/>
          </p:nvSpPr>
          <p:spPr>
            <a:xfrm flipH="1">
              <a:off x="10773860" y="150995"/>
              <a:ext cx="251325" cy="187144"/>
            </a:xfrm>
            <a:prstGeom prst="rightArrow">
              <a:avLst>
                <a:gd name="adj1" fmla="val 50000"/>
                <a:gd name="adj2" fmla="val 73148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3313" name="_x208263440">
            <a:extLst>
              <a:ext uri="{FF2B5EF4-FFF2-40B4-BE49-F238E27FC236}">
                <a16:creationId xmlns:a16="http://schemas.microsoft.com/office/drawing/2014/main" id="{F7D5C21D-234A-40ED-BCFF-387B2E08F7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5070" y="410841"/>
            <a:ext cx="288925" cy="184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5" name="_x208262560">
            <a:extLst>
              <a:ext uri="{FF2B5EF4-FFF2-40B4-BE49-F238E27FC236}">
                <a16:creationId xmlns:a16="http://schemas.microsoft.com/office/drawing/2014/main" id="{0C4D4835-9E31-4CD3-BDD9-09ACA4C9D2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3358"/>
          <a:stretch/>
        </p:blipFill>
        <p:spPr bwMode="auto">
          <a:xfrm>
            <a:off x="500178" y="660305"/>
            <a:ext cx="5400675" cy="2100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7" name="_x208263200">
            <a:extLst>
              <a:ext uri="{FF2B5EF4-FFF2-40B4-BE49-F238E27FC236}">
                <a16:creationId xmlns:a16="http://schemas.microsoft.com/office/drawing/2014/main" id="{FAB5E7A8-DE88-42F5-AAF2-16AE0D1194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178" y="3021981"/>
            <a:ext cx="5400675" cy="2830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9" name="_x208264080">
            <a:extLst>
              <a:ext uri="{FF2B5EF4-FFF2-40B4-BE49-F238E27FC236}">
                <a16:creationId xmlns:a16="http://schemas.microsoft.com/office/drawing/2014/main" id="{7F8EFD30-37AC-4BD2-8AF6-024BD8C1A3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7730" y="502916"/>
            <a:ext cx="5400675" cy="3079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19561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화살표: 오른쪽 8">
            <a:hlinkClick r:id="" action="ppaction://noaction"/>
            <a:extLst>
              <a:ext uri="{FF2B5EF4-FFF2-40B4-BE49-F238E27FC236}">
                <a16:creationId xmlns:a16="http://schemas.microsoft.com/office/drawing/2014/main" id="{36DC0363-5748-4238-A24E-3E0F461FCB92}"/>
              </a:ext>
            </a:extLst>
          </p:cNvPr>
          <p:cNvSpPr/>
          <p:nvPr/>
        </p:nvSpPr>
        <p:spPr>
          <a:xfrm flipH="1">
            <a:off x="134367" y="97585"/>
            <a:ext cx="257755" cy="206099"/>
          </a:xfrm>
          <a:prstGeom prst="rightArrow">
            <a:avLst>
              <a:gd name="adj1" fmla="val 50000"/>
              <a:gd name="adj2" fmla="val 73148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2DF244-1E45-44A0-B32E-616FEC167CD6}"/>
              </a:ext>
            </a:extLst>
          </p:cNvPr>
          <p:cNvSpPr txBox="1">
            <a:spLocks/>
          </p:cNvSpPr>
          <p:nvPr/>
        </p:nvSpPr>
        <p:spPr>
          <a:xfrm>
            <a:off x="392122" y="368998"/>
            <a:ext cx="5616792" cy="6120000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ko-KR" altLang="en-US" sz="1000" dirty="0"/>
              <a:t> </a:t>
            </a: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r>
              <a:rPr lang="en-US" altLang="ko-KR" sz="1000" dirty="0"/>
              <a:t>- Follow TCP Stream </a:t>
            </a:r>
            <a:r>
              <a:rPr lang="ko-KR" altLang="en-US" sz="1000" dirty="0"/>
              <a:t>내용에서 </a:t>
            </a:r>
            <a:r>
              <a:rPr lang="en-US" altLang="ko-KR" sz="1000" dirty="0" err="1"/>
              <a:t>user_pw</a:t>
            </a:r>
            <a:r>
              <a:rPr lang="ko-KR" altLang="en-US" sz="1000" dirty="0"/>
              <a:t>와 </a:t>
            </a:r>
            <a:r>
              <a:rPr lang="en-US" altLang="ko-KR" sz="1000" dirty="0" err="1"/>
              <a:t>user_id</a:t>
            </a:r>
            <a:r>
              <a:rPr lang="en-US" altLang="ko-KR" sz="1000" dirty="0"/>
              <a:t> </a:t>
            </a:r>
            <a:r>
              <a:rPr lang="ko-KR" altLang="en-US" sz="1000" dirty="0"/>
              <a:t>정보에 일반적인 </a:t>
            </a:r>
            <a:r>
              <a:rPr lang="en-US" altLang="ko-KR" sz="1000" dirty="0"/>
              <a:t>admin</a:t>
            </a:r>
            <a:r>
              <a:rPr lang="ko-KR" altLang="en-US" sz="1000" dirty="0"/>
              <a:t>와 같은 형태가 아닌 </a:t>
            </a:r>
            <a:r>
              <a:rPr lang="en-US" altLang="ko-KR" sz="1000" dirty="0"/>
              <a:t>"select" "if“ </a:t>
            </a:r>
            <a:r>
              <a:rPr lang="ko-KR" altLang="en-US" sz="1000" dirty="0"/>
              <a:t>와 같은 쿼리문이 </a:t>
            </a:r>
            <a:r>
              <a:rPr lang="ko-KR" altLang="en-US" sz="1000" dirty="0" err="1"/>
              <a:t>껴있는</a:t>
            </a:r>
            <a:r>
              <a:rPr lang="ko-KR" altLang="en-US" sz="1000" dirty="0"/>
              <a:t> 것을 확인할 수 있다</a:t>
            </a:r>
            <a:r>
              <a:rPr lang="en-US" altLang="ko-KR" sz="1000" dirty="0"/>
              <a:t>. </a:t>
            </a:r>
          </a:p>
          <a:p>
            <a:pPr>
              <a:lnSpc>
                <a:spcPct val="140000"/>
              </a:lnSpc>
            </a:pPr>
            <a:r>
              <a:rPr lang="en-US" altLang="ko-KR" sz="1000" dirty="0"/>
              <a:t>(%27, %28 </a:t>
            </a:r>
            <a:r>
              <a:rPr lang="ko-KR" altLang="en-US" sz="1000" dirty="0"/>
              <a:t>등은 </a:t>
            </a:r>
            <a:r>
              <a:rPr lang="en-US" altLang="ko-KR" sz="1000" dirty="0" err="1"/>
              <a:t>sql</a:t>
            </a:r>
            <a:r>
              <a:rPr lang="en-US" altLang="ko-KR" sz="1000" dirty="0"/>
              <a:t> </a:t>
            </a:r>
            <a:r>
              <a:rPr lang="ko-KR" altLang="en-US" sz="1000" dirty="0"/>
              <a:t>공격 문에 들어 있는 특수문자 이다</a:t>
            </a:r>
            <a:r>
              <a:rPr lang="en-US" altLang="ko-KR" sz="1000" dirty="0"/>
              <a:t>.)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B02FE9C-319E-4A1A-B3F6-06CCEB53FD1E}"/>
              </a:ext>
            </a:extLst>
          </p:cNvPr>
          <p:cNvSpPr txBox="1">
            <a:spLocks/>
          </p:cNvSpPr>
          <p:nvPr/>
        </p:nvSpPr>
        <p:spPr>
          <a:xfrm>
            <a:off x="6183088" y="368998"/>
            <a:ext cx="5616792" cy="5068957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en-US" altLang="ko-KR" sz="1000" dirty="0"/>
              <a:t>[</a:t>
            </a:r>
            <a:r>
              <a:rPr lang="ko-KR" altLang="en-US" sz="1000" dirty="0"/>
              <a:t>대응</a:t>
            </a:r>
            <a:r>
              <a:rPr lang="en-US" altLang="ko-KR" sz="1000" dirty="0"/>
              <a:t>]  </a:t>
            </a:r>
            <a:r>
              <a:rPr lang="ko-KR" altLang="en-US" sz="1000" dirty="0"/>
              <a:t>웹 서버 홈페이지에서 터미널 아이콘 클릭 </a:t>
            </a:r>
          </a:p>
          <a:p>
            <a:pPr>
              <a:lnSpc>
                <a:spcPct val="140000"/>
              </a:lnSpc>
            </a:pPr>
            <a:r>
              <a:rPr lang="en-US" altLang="ko-KR" sz="1000" dirty="0"/>
              <a:t>1. /</a:t>
            </a:r>
            <a:r>
              <a:rPr lang="en-US" altLang="ko-KR" sz="1000" dirty="0" err="1"/>
              <a:t>etc</a:t>
            </a:r>
            <a:r>
              <a:rPr lang="en-US" altLang="ko-KR" sz="1000" dirty="0"/>
              <a:t>/php.ini</a:t>
            </a:r>
            <a:r>
              <a:rPr lang="ko-KR" altLang="en-US" sz="1000" dirty="0"/>
              <a:t>에서 ‘</a:t>
            </a:r>
            <a:r>
              <a:rPr lang="en-US" altLang="ko-KR" sz="1000" dirty="0" err="1"/>
              <a:t>Magic_quotes_gpc</a:t>
            </a:r>
            <a:r>
              <a:rPr lang="en-US" altLang="ko-KR" sz="1000" dirty="0"/>
              <a:t>’ </a:t>
            </a:r>
            <a:r>
              <a:rPr lang="ko-KR" altLang="en-US" sz="1000" dirty="0"/>
              <a:t>를 </a:t>
            </a:r>
            <a:r>
              <a:rPr lang="en-US" altLang="ko-KR" sz="1000" dirty="0"/>
              <a:t>on</a:t>
            </a:r>
            <a:r>
              <a:rPr lang="ko-KR" altLang="en-US" sz="1000" dirty="0"/>
              <a:t>으로 변경</a:t>
            </a:r>
          </a:p>
          <a:p>
            <a:pPr>
              <a:lnSpc>
                <a:spcPct val="140000"/>
              </a:lnSpc>
            </a:pPr>
            <a:r>
              <a:rPr lang="ko-KR" altLang="en-US" sz="1000" dirty="0"/>
              <a:t>    </a:t>
            </a:r>
            <a:r>
              <a:rPr lang="en-US" altLang="ko-KR" sz="1000" dirty="0"/>
              <a:t># vi /</a:t>
            </a:r>
            <a:r>
              <a:rPr lang="en-US" altLang="ko-KR" sz="1000" dirty="0" err="1"/>
              <a:t>etc</a:t>
            </a:r>
            <a:r>
              <a:rPr lang="en-US" altLang="ko-KR" sz="1000" dirty="0"/>
              <a:t>/php.ini</a:t>
            </a:r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r>
              <a:rPr lang="en-US" altLang="ko-KR" sz="1000" dirty="0"/>
              <a:t> 2. httpd </a:t>
            </a:r>
            <a:r>
              <a:rPr lang="ko-KR" altLang="en-US" sz="1000" dirty="0"/>
              <a:t>서비스와 </a:t>
            </a:r>
            <a:r>
              <a:rPr lang="en-US" altLang="ko-KR" sz="1000" dirty="0" err="1"/>
              <a:t>mysql</a:t>
            </a:r>
            <a:r>
              <a:rPr lang="en-US" altLang="ko-KR" sz="1000" dirty="0"/>
              <a:t> </a:t>
            </a:r>
            <a:r>
              <a:rPr lang="ko-KR" altLang="en-US" sz="1000" dirty="0"/>
              <a:t>서비스 재시작 </a:t>
            </a:r>
          </a:p>
          <a:p>
            <a:pPr>
              <a:lnSpc>
                <a:spcPct val="140000"/>
              </a:lnSpc>
            </a:pPr>
            <a:r>
              <a:rPr lang="ko-KR" altLang="en-US" sz="1000" dirty="0"/>
              <a:t>    </a:t>
            </a:r>
            <a:r>
              <a:rPr lang="en-US" altLang="ko-KR" sz="1000" dirty="0"/>
              <a:t># service httpd restart </a:t>
            </a:r>
            <a:r>
              <a:rPr lang="ko-KR" altLang="en-US" sz="1000" dirty="0"/>
              <a:t>󰏮</a:t>
            </a:r>
          </a:p>
          <a:p>
            <a:pPr>
              <a:lnSpc>
                <a:spcPct val="140000"/>
              </a:lnSpc>
            </a:pPr>
            <a:r>
              <a:rPr lang="ko-KR" altLang="en-US" sz="1000" dirty="0"/>
              <a:t>    </a:t>
            </a:r>
            <a:r>
              <a:rPr lang="en-US" altLang="ko-KR" sz="1000" dirty="0"/>
              <a:t># service </a:t>
            </a:r>
            <a:r>
              <a:rPr lang="en-US" altLang="ko-KR" sz="1000" dirty="0" err="1"/>
              <a:t>mysqld</a:t>
            </a:r>
            <a:r>
              <a:rPr lang="en-US" altLang="ko-KR" sz="1000" dirty="0"/>
              <a:t> restart</a:t>
            </a:r>
            <a:endParaRPr lang="ko-KR" altLang="en-US" sz="1000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16AF5780-4CBF-4818-A7ED-A29178744D8C}"/>
              </a:ext>
            </a:extLst>
          </p:cNvPr>
          <p:cNvGrpSpPr/>
          <p:nvPr/>
        </p:nvGrpSpPr>
        <p:grpSpPr>
          <a:xfrm>
            <a:off x="11593737" y="6457890"/>
            <a:ext cx="678993" cy="400110"/>
            <a:chOff x="10627762" y="-30288"/>
            <a:chExt cx="597159" cy="400110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70375197-22D4-49A9-80A3-09AA59E55E97}"/>
                </a:ext>
              </a:extLst>
            </p:cNvPr>
            <p:cNvSpPr/>
            <p:nvPr/>
          </p:nvSpPr>
          <p:spPr>
            <a:xfrm>
              <a:off x="10675841" y="11905"/>
              <a:ext cx="464911" cy="338139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70585ED-F006-4A17-AC42-528EB3578FCB}"/>
                </a:ext>
              </a:extLst>
            </p:cNvPr>
            <p:cNvSpPr txBox="1"/>
            <p:nvPr/>
          </p:nvSpPr>
          <p:spPr>
            <a:xfrm>
              <a:off x="10627762" y="-30288"/>
              <a:ext cx="5971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2">
                      <a:lumMod val="50000"/>
                    </a:schemeClr>
                  </a:solidFill>
                </a:rPr>
                <a:t>L I N K</a:t>
              </a:r>
              <a:endParaRPr lang="ko-KR" alt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8" name="화살표: 오른쪽 7">
              <a:hlinkClick r:id="" action="ppaction://noaction"/>
              <a:extLst>
                <a:ext uri="{FF2B5EF4-FFF2-40B4-BE49-F238E27FC236}">
                  <a16:creationId xmlns:a16="http://schemas.microsoft.com/office/drawing/2014/main" id="{0F43B545-E59E-47F8-8221-ABAE840F983B}"/>
                </a:ext>
              </a:extLst>
            </p:cNvPr>
            <p:cNvSpPr/>
            <p:nvPr/>
          </p:nvSpPr>
          <p:spPr>
            <a:xfrm flipH="1">
              <a:off x="10773860" y="150995"/>
              <a:ext cx="251325" cy="187144"/>
            </a:xfrm>
            <a:prstGeom prst="rightArrow">
              <a:avLst>
                <a:gd name="adj1" fmla="val 50000"/>
                <a:gd name="adj2" fmla="val 73148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2289" name="_x208263280">
            <a:extLst>
              <a:ext uri="{FF2B5EF4-FFF2-40B4-BE49-F238E27FC236}">
                <a16:creationId xmlns:a16="http://schemas.microsoft.com/office/drawing/2014/main" id="{C7D7B878-AC85-46D4-9325-CCB5DB729C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180" y="457201"/>
            <a:ext cx="5400675" cy="3887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1" name="_x208262080">
            <a:extLst>
              <a:ext uri="{FF2B5EF4-FFF2-40B4-BE49-F238E27FC236}">
                <a16:creationId xmlns:a16="http://schemas.microsoft.com/office/drawing/2014/main" id="{2F4349C7-68FA-45C7-987C-C9E9F0F4D2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1146" y="1101726"/>
            <a:ext cx="5400675" cy="2598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3" name="_x208262960">
            <a:extLst>
              <a:ext uri="{FF2B5EF4-FFF2-40B4-BE49-F238E27FC236}">
                <a16:creationId xmlns:a16="http://schemas.microsoft.com/office/drawing/2014/main" id="{355AE2CF-A601-4890-B482-C5E8A3A927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9181" y="4514472"/>
            <a:ext cx="5400675" cy="777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2D0C28F-92FC-4F72-97A8-EA3E1447FBC6}"/>
              </a:ext>
            </a:extLst>
          </p:cNvPr>
          <p:cNvSpPr txBox="1">
            <a:spLocks/>
          </p:cNvSpPr>
          <p:nvPr/>
        </p:nvSpPr>
        <p:spPr>
          <a:xfrm>
            <a:off x="6183088" y="5577044"/>
            <a:ext cx="5616792" cy="911953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en-US" altLang="ko-KR" sz="1000" dirty="0"/>
              <a:t>1.  # check </a:t>
            </a:r>
            <a:endParaRPr lang="ko-KR" altLang="en-US" sz="1000" dirty="0"/>
          </a:p>
        </p:txBody>
      </p:sp>
      <p:pic>
        <p:nvPicPr>
          <p:cNvPr id="12295" name="_x208264000">
            <a:extLst>
              <a:ext uri="{FF2B5EF4-FFF2-40B4-BE49-F238E27FC236}">
                <a16:creationId xmlns:a16="http://schemas.microsoft.com/office/drawing/2014/main" id="{5FF5FFC9-B255-4AEE-9F82-B39DD9C73C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1146" y="5843163"/>
            <a:ext cx="5446713" cy="587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18547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">
            <a:extLst>
              <a:ext uri="{FF2B5EF4-FFF2-40B4-BE49-F238E27FC236}">
                <a16:creationId xmlns:a16="http://schemas.microsoft.com/office/drawing/2014/main" id="{3010DBED-3ABA-4169-8A96-F92BD8C53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sz="2000" b="1" dirty="0">
                <a:solidFill>
                  <a:schemeClr val="bg1">
                    <a:lumMod val="65000"/>
                  </a:schemeClr>
                </a:solidFill>
              </a:rPr>
              <a:t>/Training/Unit/Web/2</a:t>
            </a:r>
            <a:br>
              <a:rPr lang="en-US" altLang="ko-KR" dirty="0"/>
            </a:br>
            <a:r>
              <a:rPr lang="en-US" altLang="ko-KR" dirty="0"/>
              <a:t> 2. </a:t>
            </a:r>
            <a:r>
              <a:rPr lang="ko-KR" altLang="en-US" dirty="0"/>
              <a:t>취약점 직접 객체 참조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6A2CC12-A97B-4DB5-936F-E7C75CBB4AA0}"/>
              </a:ext>
            </a:extLst>
          </p:cNvPr>
          <p:cNvSpPr txBox="1"/>
          <p:nvPr/>
        </p:nvSpPr>
        <p:spPr>
          <a:xfrm>
            <a:off x="1496053" y="3328503"/>
            <a:ext cx="4432683" cy="2833758"/>
          </a:xfrm>
          <a:prstGeom prst="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ko-KR" altLang="en-US" sz="1200" b="1" kern="0" spc="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대응</a:t>
            </a:r>
            <a:r>
              <a:rPr lang="ko-KR" altLang="en-US" sz="1200" b="1" kern="0" spc="2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실습</a:t>
            </a:r>
            <a:endParaRPr lang="en-US" altLang="ko-KR" sz="1200" b="1" kern="0" spc="200" dirty="0">
              <a:solidFill>
                <a:schemeClr val="accent1">
                  <a:lumMod val="7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공격자는 현재 디렉토리 </a:t>
            </a:r>
            <a:r>
              <a:rPr lang="ko-KR" altLang="en-US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리스팅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취약점이 있는 서버를 확인하였다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  <a:p>
            <a:pPr>
              <a:lnSpc>
                <a:spcPct val="140000"/>
              </a:lnSpc>
            </a:pPr>
            <a:r>
              <a:rPr lang="en-US" altLang="ko-KR" sz="10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이때 게시글과 관련된 디렉토리 밑에 접근하여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</a:p>
          <a:p>
            <a:pPr>
              <a:lnSpc>
                <a:spcPct val="140000"/>
              </a:lnSpc>
            </a:pPr>
            <a:r>
              <a:rPr lang="en-US" altLang="ko-KR" sz="10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lang="ko-KR" altLang="en-US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게시글에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파일을 업로드 하면 보관되는 경로가 어디인지 확인하고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</a:p>
          <a:p>
            <a:pPr>
              <a:lnSpc>
                <a:spcPct val="140000"/>
              </a:lnSpc>
            </a:pPr>
            <a:r>
              <a:rPr lang="en-US" altLang="ko-KR" sz="10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항목들 중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keycode.txt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파일안의 내용을 </a:t>
            </a:r>
            <a:r>
              <a:rPr lang="ko-KR" altLang="en-US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확인하시오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000" dirty="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9A933898-9CDB-4360-99A0-123577882146}"/>
              </a:ext>
            </a:extLst>
          </p:cNvPr>
          <p:cNvSpPr/>
          <p:nvPr/>
        </p:nvSpPr>
        <p:spPr>
          <a:xfrm rot="5400000">
            <a:off x="580444" y="3328504"/>
            <a:ext cx="730420" cy="730420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1">
                    <a:lumMod val="75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5400000" scaled="1"/>
            </a:gra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gradFill>
                <a:gsLst>
                  <a:gs pos="0">
                    <a:schemeClr val="accent6">
                      <a:lumMod val="75000"/>
                    </a:schemeClr>
                  </a:gs>
                  <a:gs pos="88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endParaRPr>
          </a:p>
        </p:txBody>
      </p:sp>
      <p:pic>
        <p:nvPicPr>
          <p:cNvPr id="38" name="Picture 14" descr="appendix icon 이미지 검색결과">
            <a:extLst>
              <a:ext uri="{FF2B5EF4-FFF2-40B4-BE49-F238E27FC236}">
                <a16:creationId xmlns:a16="http://schemas.microsoft.com/office/drawing/2014/main" id="{ECF5A187-5DE1-4A4A-8190-F2DCF30DE9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5354" y="3380506"/>
            <a:ext cx="586243" cy="586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타원 38">
            <a:extLst>
              <a:ext uri="{FF2B5EF4-FFF2-40B4-BE49-F238E27FC236}">
                <a16:creationId xmlns:a16="http://schemas.microsoft.com/office/drawing/2014/main" id="{9D901AF2-8468-4E57-A19A-D88B7F554DE3}"/>
              </a:ext>
            </a:extLst>
          </p:cNvPr>
          <p:cNvSpPr/>
          <p:nvPr/>
        </p:nvSpPr>
        <p:spPr>
          <a:xfrm rot="5400000">
            <a:off x="6263266" y="3308419"/>
            <a:ext cx="730420" cy="730420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4">
                    <a:lumMod val="75000"/>
                  </a:schemeClr>
                </a:gs>
                <a:gs pos="100000">
                  <a:schemeClr val="accent4">
                    <a:lumMod val="40000"/>
                    <a:lumOff val="60000"/>
                  </a:schemeClr>
                </a:gs>
              </a:gsLst>
              <a:lin ang="5400000" scaled="1"/>
            </a:gra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gradFill>
                <a:gsLst>
                  <a:gs pos="0">
                    <a:schemeClr val="accent6">
                      <a:lumMod val="75000"/>
                    </a:schemeClr>
                  </a:gs>
                  <a:gs pos="88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36006CD-64B2-4E12-B317-9204AA016FB5}"/>
              </a:ext>
            </a:extLst>
          </p:cNvPr>
          <p:cNvSpPr txBox="1"/>
          <p:nvPr/>
        </p:nvSpPr>
        <p:spPr>
          <a:xfrm>
            <a:off x="7178875" y="3313578"/>
            <a:ext cx="4432682" cy="2833758"/>
          </a:xfrm>
          <a:prstGeom prst="rect">
            <a:avLst/>
          </a:prstGeom>
          <a:noFill/>
          <a:ln>
            <a:solidFill>
              <a:schemeClr val="accent4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ko-KR" altLang="en-US" sz="1200" b="1" kern="0" spc="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참고</a:t>
            </a:r>
            <a:r>
              <a:rPr lang="ko-KR" altLang="en-US" sz="1200" b="1" kern="0" spc="200" dirty="0">
                <a:solidFill>
                  <a:schemeClr val="accent4">
                    <a:lumMod val="7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사항</a:t>
            </a:r>
            <a:endParaRPr lang="en-US" altLang="ko-KR" sz="1200" b="1" kern="0" spc="200" dirty="0">
              <a:solidFill>
                <a:schemeClr val="accent4">
                  <a:lumMod val="7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[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시스템 정보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계정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: root / </a:t>
            </a:r>
            <a:r>
              <a:rPr lang="en-US" altLang="ko-KR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toor</a:t>
            </a:r>
            <a:endParaRPr lang="en-US" altLang="ko-KR" sz="1000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endParaRPr lang="en-US" altLang="ko-KR" sz="10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[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참고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피해 웹 서버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: http://web.navy.mil.kr/webhack </a:t>
            </a:r>
          </a:p>
        </p:txBody>
      </p:sp>
      <p:pic>
        <p:nvPicPr>
          <p:cNvPr id="41" name="Picture 4" descr="목표 아이콘 이미지 검색결과">
            <a:extLst>
              <a:ext uri="{FF2B5EF4-FFF2-40B4-BE49-F238E27FC236}">
                <a16:creationId xmlns:a16="http://schemas.microsoft.com/office/drawing/2014/main" id="{EF9F62EB-7866-4E3F-8A25-E78C25AC4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559" y="2093753"/>
            <a:ext cx="677306" cy="677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9C59BC4E-1690-4F25-A340-257E8B4DCFAD}"/>
              </a:ext>
            </a:extLst>
          </p:cNvPr>
          <p:cNvSpPr txBox="1"/>
          <p:nvPr/>
        </p:nvSpPr>
        <p:spPr>
          <a:xfrm>
            <a:off x="1496054" y="2093753"/>
            <a:ext cx="4432682" cy="836832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ko-KR" altLang="en-US" sz="1200" b="1" kern="0" spc="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교육</a:t>
            </a:r>
            <a:r>
              <a:rPr lang="ko-KR" altLang="en-US" sz="1200" b="1" kern="0" spc="200" dirty="0">
                <a:solidFill>
                  <a:schemeClr val="accent6">
                    <a:lumMod val="7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목표</a:t>
            </a:r>
            <a:endParaRPr lang="en-US" altLang="ko-KR" sz="1200" kern="0" spc="200" dirty="0">
              <a:solidFill>
                <a:schemeClr val="accent6">
                  <a:lumMod val="7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Directory Listing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취약점 공격을 탐지할 수 있다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sz="1000" kern="0" spc="0" dirty="0">
              <a:solidFill>
                <a:schemeClr val="bg1">
                  <a:lumMod val="50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chemeClr val="bg1">
                    <a:lumMod val="5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Directory Listing </a:t>
            </a:r>
            <a:r>
              <a:rPr lang="ko-KR" altLang="en-US" sz="1000" kern="0" spc="0" dirty="0">
                <a:solidFill>
                  <a:schemeClr val="bg1">
                    <a:lumMod val="5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취약점 공격을 대응할 수 있다</a:t>
            </a:r>
            <a:r>
              <a:rPr lang="en-US" altLang="ko-KR" sz="1000" kern="0" spc="0" dirty="0">
                <a:solidFill>
                  <a:schemeClr val="bg1">
                    <a:lumMod val="5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EC8135D1-75B8-4CE8-AF52-A075050006C4}"/>
              </a:ext>
            </a:extLst>
          </p:cNvPr>
          <p:cNvSpPr/>
          <p:nvPr/>
        </p:nvSpPr>
        <p:spPr>
          <a:xfrm rot="5400000">
            <a:off x="585225" y="2090876"/>
            <a:ext cx="730420" cy="730420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6">
                    <a:lumMod val="75000"/>
                  </a:schemeClr>
                </a:gs>
                <a:gs pos="100000">
                  <a:schemeClr val="accent6">
                    <a:lumMod val="20000"/>
                    <a:lumOff val="80000"/>
                  </a:schemeClr>
                </a:gs>
              </a:gsLst>
              <a:lin ang="5400000" scaled="1"/>
            </a:gra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gradFill>
                <a:gsLst>
                  <a:gs pos="0">
                    <a:schemeClr val="accent6">
                      <a:lumMod val="75000"/>
                    </a:schemeClr>
                  </a:gs>
                  <a:gs pos="88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244678E-3E32-4375-A935-CA411D9F8F9B}"/>
              </a:ext>
            </a:extLst>
          </p:cNvPr>
          <p:cNvSpPr/>
          <p:nvPr/>
        </p:nvSpPr>
        <p:spPr>
          <a:xfrm rot="5400000">
            <a:off x="6263266" y="2090876"/>
            <a:ext cx="730420" cy="730420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2">
                    <a:lumMod val="75000"/>
                  </a:schemeClr>
                </a:gs>
                <a:gs pos="100000">
                  <a:schemeClr val="accent2">
                    <a:lumMod val="40000"/>
                    <a:lumOff val="60000"/>
                  </a:schemeClr>
                </a:gs>
              </a:gsLst>
              <a:lin ang="5400000" scaled="1"/>
            </a:gra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gradFill>
                <a:gsLst>
                  <a:gs pos="0">
                    <a:schemeClr val="accent6">
                      <a:lumMod val="75000"/>
                    </a:schemeClr>
                  </a:gs>
                  <a:gs pos="88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endParaRPr>
          </a:p>
        </p:txBody>
      </p:sp>
      <p:pic>
        <p:nvPicPr>
          <p:cNvPr id="49" name="Picture 8" descr="cent os 아이콘 이미지 검색결과">
            <a:extLst>
              <a:ext uri="{FF2B5EF4-FFF2-40B4-BE49-F238E27FC236}">
                <a16:creationId xmlns:a16="http://schemas.microsoft.com/office/drawing/2014/main" id="{3B355687-60F8-4A97-9717-DF06525177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703" b="-400"/>
          <a:stretch/>
        </p:blipFill>
        <p:spPr bwMode="auto">
          <a:xfrm>
            <a:off x="6394394" y="2199019"/>
            <a:ext cx="499434" cy="500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5E04B7BD-7FFA-4CF6-8896-A184055B3CEA}"/>
              </a:ext>
            </a:extLst>
          </p:cNvPr>
          <p:cNvSpPr txBox="1"/>
          <p:nvPr/>
        </p:nvSpPr>
        <p:spPr>
          <a:xfrm>
            <a:off x="7178875" y="2105495"/>
            <a:ext cx="4432682" cy="838800"/>
          </a:xfrm>
          <a:prstGeom prst="rect">
            <a:avLst/>
          </a:prstGeom>
          <a:noFill/>
          <a:ln>
            <a:solidFill>
              <a:schemeClr val="accent2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ko-KR" altLang="en-US" sz="1200" b="1" kern="0" spc="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실습</a:t>
            </a:r>
            <a:r>
              <a:rPr lang="ko-KR" altLang="en-US" sz="1200" b="1" kern="0" spc="200" dirty="0">
                <a:solidFill>
                  <a:schemeClr val="accent2">
                    <a:lumMod val="7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환경</a:t>
            </a:r>
            <a:endParaRPr lang="en-US" altLang="ko-KR" sz="1200" b="1" kern="0" spc="200" dirty="0">
              <a:solidFill>
                <a:schemeClr val="accent2">
                  <a:lumMod val="7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공격 서버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: Linux (Kali)</a:t>
            </a:r>
          </a:p>
          <a:p>
            <a:pPr>
              <a:lnSpc>
                <a:spcPct val="140000"/>
              </a:lnSpc>
            </a:pPr>
            <a:r>
              <a:rPr lang="en-US" altLang="ko-KR" sz="10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웹 서버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: Linux </a:t>
            </a:r>
            <a:r>
              <a:rPr lang="en-US" altLang="ko-KR" sz="1000" kern="0" spc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(CentOS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6)</a:t>
            </a:r>
            <a:endParaRPr lang="ko-KR" altLang="en-US" sz="1000" dirty="0"/>
          </a:p>
        </p:txBody>
      </p:sp>
      <p:pic>
        <p:nvPicPr>
          <p:cNvPr id="18" name="Picture 10" descr="question icon 이미지 검색결과">
            <a:extLst>
              <a:ext uri="{FF2B5EF4-FFF2-40B4-BE49-F238E27FC236}">
                <a16:creationId xmlns:a16="http://schemas.microsoft.com/office/drawing/2014/main" id="{4749B9AA-465F-472F-A9B6-76C8B11FC6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01" t="17407" r="19467" b="25308"/>
          <a:stretch/>
        </p:blipFill>
        <p:spPr bwMode="auto">
          <a:xfrm>
            <a:off x="717195" y="3461755"/>
            <a:ext cx="456918" cy="463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화살표: 오른쪽 15">
            <a:hlinkClick r:id="" action="ppaction://noaction"/>
            <a:extLst>
              <a:ext uri="{FF2B5EF4-FFF2-40B4-BE49-F238E27FC236}">
                <a16:creationId xmlns:a16="http://schemas.microsoft.com/office/drawing/2014/main" id="{D3BBF55D-9530-477E-B322-C490450DF560}"/>
              </a:ext>
            </a:extLst>
          </p:cNvPr>
          <p:cNvSpPr/>
          <p:nvPr/>
        </p:nvSpPr>
        <p:spPr>
          <a:xfrm flipH="1">
            <a:off x="580444" y="596349"/>
            <a:ext cx="257755" cy="206099"/>
          </a:xfrm>
          <a:prstGeom prst="rightArrow">
            <a:avLst>
              <a:gd name="adj1" fmla="val 50000"/>
              <a:gd name="adj2" fmla="val 73148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D86948C8-67D4-42B2-B648-8637313C9B97}"/>
              </a:ext>
            </a:extLst>
          </p:cNvPr>
          <p:cNvGrpSpPr/>
          <p:nvPr/>
        </p:nvGrpSpPr>
        <p:grpSpPr>
          <a:xfrm>
            <a:off x="11593737" y="6457890"/>
            <a:ext cx="678993" cy="400110"/>
            <a:chOff x="10627762" y="-30288"/>
            <a:chExt cx="597159" cy="400110"/>
          </a:xfrm>
        </p:grpSpPr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D6D43794-A274-42D3-AF8E-BA3EBFA5B0B1}"/>
                </a:ext>
              </a:extLst>
            </p:cNvPr>
            <p:cNvSpPr/>
            <p:nvPr/>
          </p:nvSpPr>
          <p:spPr>
            <a:xfrm>
              <a:off x="10675841" y="11905"/>
              <a:ext cx="464911" cy="338139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52B59B0-4A53-47EE-8E7E-0B19CF4CCF17}"/>
                </a:ext>
              </a:extLst>
            </p:cNvPr>
            <p:cNvSpPr txBox="1"/>
            <p:nvPr/>
          </p:nvSpPr>
          <p:spPr>
            <a:xfrm>
              <a:off x="10627762" y="-30288"/>
              <a:ext cx="5971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2">
                      <a:lumMod val="50000"/>
                    </a:schemeClr>
                  </a:solidFill>
                </a:rPr>
                <a:t>L I N K</a:t>
              </a:r>
              <a:endParaRPr lang="ko-KR" alt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21" name="화살표: 오른쪽 20">
              <a:hlinkClick r:id="" action="ppaction://noaction"/>
              <a:extLst>
                <a:ext uri="{FF2B5EF4-FFF2-40B4-BE49-F238E27FC236}">
                  <a16:creationId xmlns:a16="http://schemas.microsoft.com/office/drawing/2014/main" id="{9A13631E-5D34-467E-A933-86B73C5E71BB}"/>
                </a:ext>
              </a:extLst>
            </p:cNvPr>
            <p:cNvSpPr/>
            <p:nvPr/>
          </p:nvSpPr>
          <p:spPr>
            <a:xfrm flipH="1">
              <a:off x="10773860" y="150995"/>
              <a:ext cx="251325" cy="187144"/>
            </a:xfrm>
            <a:prstGeom prst="rightArrow">
              <a:avLst>
                <a:gd name="adj1" fmla="val 50000"/>
                <a:gd name="adj2" fmla="val 73148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6906706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화살표: 오른쪽 8">
            <a:hlinkClick r:id="" action="ppaction://noaction"/>
            <a:extLst>
              <a:ext uri="{FF2B5EF4-FFF2-40B4-BE49-F238E27FC236}">
                <a16:creationId xmlns:a16="http://schemas.microsoft.com/office/drawing/2014/main" id="{36DC0363-5748-4238-A24E-3E0F461FCB92}"/>
              </a:ext>
            </a:extLst>
          </p:cNvPr>
          <p:cNvSpPr/>
          <p:nvPr/>
        </p:nvSpPr>
        <p:spPr>
          <a:xfrm flipH="1">
            <a:off x="134367" y="97585"/>
            <a:ext cx="257755" cy="206099"/>
          </a:xfrm>
          <a:prstGeom prst="rightArrow">
            <a:avLst>
              <a:gd name="adj1" fmla="val 50000"/>
              <a:gd name="adj2" fmla="val 73148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2DF244-1E45-44A0-B32E-616FEC167CD6}"/>
              </a:ext>
            </a:extLst>
          </p:cNvPr>
          <p:cNvSpPr txBox="1">
            <a:spLocks/>
          </p:cNvSpPr>
          <p:nvPr/>
        </p:nvSpPr>
        <p:spPr>
          <a:xfrm>
            <a:off x="392122" y="368998"/>
            <a:ext cx="5616792" cy="6120000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 marL="228600" indent="-228600">
              <a:lnSpc>
                <a:spcPct val="140000"/>
              </a:lnSpc>
              <a:buAutoNum type="arabicPeriod"/>
            </a:pPr>
            <a:r>
              <a:rPr lang="ko-KR" altLang="en-US" sz="1000" dirty="0"/>
              <a:t>웹 브라우저 </a:t>
            </a:r>
            <a:r>
              <a:rPr lang="en-US" altLang="ko-KR" sz="1000" dirty="0" err="1"/>
              <a:t>iceweasel</a:t>
            </a:r>
            <a:r>
              <a:rPr lang="en-US" altLang="ko-KR" sz="1000" dirty="0"/>
              <a:t> </a:t>
            </a:r>
            <a:r>
              <a:rPr lang="ko-KR" altLang="en-US" sz="1000" dirty="0"/>
              <a:t>프로그램 실행</a:t>
            </a:r>
            <a:endParaRPr lang="en-US" altLang="ko-KR" sz="1000" dirty="0"/>
          </a:p>
          <a:p>
            <a:pPr marL="228600" indent="-228600">
              <a:lnSpc>
                <a:spcPct val="140000"/>
              </a:lnSpc>
              <a:buAutoNum type="arabicPeriod"/>
            </a:pPr>
            <a:endParaRPr lang="en-US" altLang="ko-KR" sz="1000" dirty="0"/>
          </a:p>
          <a:p>
            <a:pPr marL="228600" indent="-228600">
              <a:lnSpc>
                <a:spcPct val="140000"/>
              </a:lnSpc>
              <a:buAutoNum type="arabicPeriod"/>
            </a:pPr>
            <a:endParaRPr lang="en-US" altLang="ko-KR" sz="1000" dirty="0"/>
          </a:p>
          <a:p>
            <a:pPr marL="228600" indent="-228600">
              <a:lnSpc>
                <a:spcPct val="140000"/>
              </a:lnSpc>
              <a:buAutoNum type="arabicPeriod"/>
            </a:pPr>
            <a:endParaRPr lang="en-US" altLang="ko-KR" sz="1000" dirty="0"/>
          </a:p>
          <a:p>
            <a:pPr marL="228600" indent="-228600">
              <a:lnSpc>
                <a:spcPct val="140000"/>
              </a:lnSpc>
              <a:buAutoNum type="arabicPeriod"/>
            </a:pPr>
            <a:endParaRPr lang="en-US" altLang="ko-KR" sz="1000" dirty="0"/>
          </a:p>
          <a:p>
            <a:pPr marL="228600" indent="-228600">
              <a:lnSpc>
                <a:spcPct val="140000"/>
              </a:lnSpc>
              <a:buAutoNum type="arabicPeriod"/>
            </a:pPr>
            <a:endParaRPr lang="en-US" altLang="ko-KR" sz="1000" dirty="0"/>
          </a:p>
          <a:p>
            <a:pPr marL="228600" indent="-228600">
              <a:lnSpc>
                <a:spcPct val="140000"/>
              </a:lnSpc>
              <a:buAutoNum type="arabicPeriod"/>
            </a:pPr>
            <a:endParaRPr lang="en-US" altLang="ko-KR" sz="1000" dirty="0"/>
          </a:p>
          <a:p>
            <a:pPr marL="228600" indent="-228600">
              <a:lnSpc>
                <a:spcPct val="140000"/>
              </a:lnSpc>
              <a:buAutoNum type="arabicPeriod"/>
            </a:pPr>
            <a:endParaRPr lang="en-US" altLang="ko-KR" sz="1000" dirty="0"/>
          </a:p>
          <a:p>
            <a:pPr marL="228600" indent="-228600">
              <a:lnSpc>
                <a:spcPct val="140000"/>
              </a:lnSpc>
              <a:buAutoNum type="arabicPeriod"/>
            </a:pPr>
            <a:endParaRPr lang="en-US" altLang="ko-KR" sz="1000" dirty="0"/>
          </a:p>
          <a:p>
            <a:pPr marL="228600" indent="-228600">
              <a:lnSpc>
                <a:spcPct val="140000"/>
              </a:lnSpc>
              <a:buAutoNum type="arabicPeriod"/>
            </a:pPr>
            <a:endParaRPr lang="en-US" altLang="ko-KR" sz="1000" dirty="0"/>
          </a:p>
          <a:p>
            <a:pPr marL="228600" indent="-228600">
              <a:lnSpc>
                <a:spcPct val="140000"/>
              </a:lnSpc>
              <a:buAutoNum type="arabicPeriod"/>
            </a:pPr>
            <a:endParaRPr lang="en-US" altLang="ko-KR" sz="1000" dirty="0"/>
          </a:p>
          <a:p>
            <a:pPr marL="228600" indent="-228600">
              <a:lnSpc>
                <a:spcPct val="140000"/>
              </a:lnSpc>
              <a:buAutoNum type="arabicPeriod"/>
            </a:pPr>
            <a:endParaRPr lang="en-US" altLang="ko-KR" sz="1000" dirty="0"/>
          </a:p>
          <a:p>
            <a:pPr marL="228600" indent="-228600">
              <a:lnSpc>
                <a:spcPct val="140000"/>
              </a:lnSpc>
              <a:buAutoNum type="arabicPeriod"/>
            </a:pPr>
            <a:r>
              <a:rPr lang="ko-KR" altLang="en-US" sz="1000" dirty="0"/>
              <a:t>인터넷 </a:t>
            </a:r>
            <a:r>
              <a:rPr lang="en-US" altLang="ko-KR" sz="1000" dirty="0" err="1"/>
              <a:t>url</a:t>
            </a:r>
            <a:r>
              <a:rPr lang="en-US" altLang="ko-KR" sz="1000" dirty="0"/>
              <a:t> </a:t>
            </a:r>
            <a:r>
              <a:rPr lang="ko-KR" altLang="en-US" sz="1000" dirty="0"/>
              <a:t>창에 </a:t>
            </a:r>
            <a:r>
              <a:rPr lang="en-US" altLang="ko-KR" sz="1000" dirty="0"/>
              <a:t>http://web.navy.mil.kr/webhack</a:t>
            </a:r>
            <a:r>
              <a:rPr lang="ko-KR" altLang="en-US" sz="1000" dirty="0"/>
              <a:t>를 입력하여 피해 서버에 접속</a:t>
            </a:r>
            <a:endParaRPr lang="en-US" altLang="ko-KR" sz="1000" dirty="0"/>
          </a:p>
          <a:p>
            <a:pPr>
              <a:lnSpc>
                <a:spcPct val="140000"/>
              </a:lnSpc>
            </a:pPr>
            <a:r>
              <a:rPr lang="ko-KR" altLang="en-US" sz="1000" dirty="0"/>
              <a:t>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B02FE9C-319E-4A1A-B3F6-06CCEB53FD1E}"/>
              </a:ext>
            </a:extLst>
          </p:cNvPr>
          <p:cNvSpPr txBox="1">
            <a:spLocks/>
          </p:cNvSpPr>
          <p:nvPr/>
        </p:nvSpPr>
        <p:spPr>
          <a:xfrm>
            <a:off x="6183088" y="368998"/>
            <a:ext cx="5616792" cy="6120000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en-US" altLang="ko-KR" sz="1000" dirty="0"/>
              <a:t>3. </a:t>
            </a:r>
            <a:r>
              <a:rPr lang="ko-KR" altLang="en-US" sz="1000" dirty="0"/>
              <a:t>웹 페이지에 게시글 목록에 경로 확인</a:t>
            </a: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r>
              <a:rPr lang="en-US" altLang="ko-KR" sz="1000" dirty="0"/>
              <a:t>4. </a:t>
            </a:r>
            <a:r>
              <a:rPr lang="ko-KR" altLang="en-US" sz="1000" dirty="0"/>
              <a:t>게시글 경로로 들어가 디렉토리 확인한다</a:t>
            </a:r>
            <a:r>
              <a:rPr lang="en-US" altLang="ko-KR" sz="1000" dirty="0"/>
              <a:t>.</a:t>
            </a:r>
            <a:endParaRPr lang="ko-KR" altLang="en-US" sz="1000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16AF5780-4CBF-4818-A7ED-A29178744D8C}"/>
              </a:ext>
            </a:extLst>
          </p:cNvPr>
          <p:cNvGrpSpPr/>
          <p:nvPr/>
        </p:nvGrpSpPr>
        <p:grpSpPr>
          <a:xfrm>
            <a:off x="11593737" y="6457890"/>
            <a:ext cx="678993" cy="400110"/>
            <a:chOff x="10627762" y="-30288"/>
            <a:chExt cx="597159" cy="400110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70375197-22D4-49A9-80A3-09AA59E55E97}"/>
                </a:ext>
              </a:extLst>
            </p:cNvPr>
            <p:cNvSpPr/>
            <p:nvPr/>
          </p:nvSpPr>
          <p:spPr>
            <a:xfrm>
              <a:off x="10675841" y="11905"/>
              <a:ext cx="464911" cy="338139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70585ED-F006-4A17-AC42-528EB3578FCB}"/>
                </a:ext>
              </a:extLst>
            </p:cNvPr>
            <p:cNvSpPr txBox="1"/>
            <p:nvPr/>
          </p:nvSpPr>
          <p:spPr>
            <a:xfrm>
              <a:off x="10627762" y="-30288"/>
              <a:ext cx="5971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2">
                      <a:lumMod val="50000"/>
                    </a:schemeClr>
                  </a:solidFill>
                </a:rPr>
                <a:t>L I N K</a:t>
              </a:r>
              <a:endParaRPr lang="ko-KR" alt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8" name="화살표: 오른쪽 7">
              <a:hlinkClick r:id="" action="ppaction://noaction"/>
              <a:extLst>
                <a:ext uri="{FF2B5EF4-FFF2-40B4-BE49-F238E27FC236}">
                  <a16:creationId xmlns:a16="http://schemas.microsoft.com/office/drawing/2014/main" id="{0F43B545-E59E-47F8-8221-ABAE840F983B}"/>
                </a:ext>
              </a:extLst>
            </p:cNvPr>
            <p:cNvSpPr/>
            <p:nvPr/>
          </p:nvSpPr>
          <p:spPr>
            <a:xfrm flipH="1">
              <a:off x="10773860" y="150995"/>
              <a:ext cx="251325" cy="187144"/>
            </a:xfrm>
            <a:prstGeom prst="rightArrow">
              <a:avLst>
                <a:gd name="adj1" fmla="val 50000"/>
                <a:gd name="adj2" fmla="val 73148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" name="Picture 0">
            <a:extLst>
              <a:ext uri="{FF2B5EF4-FFF2-40B4-BE49-F238E27FC236}">
                <a16:creationId xmlns:a16="http://schemas.microsoft.com/office/drawing/2014/main" id="{DAC95A4B-46B6-4B8A-9EFF-4E002941771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7330"/>
          <a:stretch>
            <a:fillRect/>
          </a:stretch>
        </p:blipFill>
        <p:spPr>
          <a:xfrm>
            <a:off x="500498" y="711502"/>
            <a:ext cx="5400040" cy="2070608"/>
          </a:xfrm>
          <a:prstGeom prst="rect">
            <a:avLst/>
          </a:prstGeom>
          <a:noFill/>
          <a:ln w="17907" cap="flat">
            <a:solidFill>
              <a:srgbClr val="000000"/>
            </a:solidFill>
            <a:prstDash val="solid"/>
            <a:miter/>
          </a:ln>
          <a:effectLst/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F9D96DF6-316D-4ACC-8CC0-E5991F115D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498" y="3248079"/>
            <a:ext cx="5400040" cy="2774950"/>
          </a:xfrm>
          <a:prstGeom prst="rect">
            <a:avLst/>
          </a:prstGeom>
          <a:noFill/>
          <a:ln w="17907" cap="flat">
            <a:solidFill>
              <a:srgbClr val="000000"/>
            </a:solidFill>
            <a:prstDash val="solid"/>
            <a:miter/>
          </a:ln>
          <a:effectLst/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DF23FF63-98C8-4C2B-8AEF-C9B6A5CA1D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9254" y="711502"/>
            <a:ext cx="5204460" cy="2788031"/>
          </a:xfrm>
          <a:prstGeom prst="rect">
            <a:avLst/>
          </a:prstGeom>
          <a:noFill/>
          <a:ln w="17907" cap="rnd">
            <a:solidFill>
              <a:srgbClr val="000000"/>
            </a:solidFill>
            <a:prstDash val="solid"/>
            <a:miter/>
          </a:ln>
          <a:effectLst/>
        </p:spPr>
      </p:pic>
      <p:pic>
        <p:nvPicPr>
          <p:cNvPr id="13" name="Picture 6">
            <a:extLst>
              <a:ext uri="{FF2B5EF4-FFF2-40B4-BE49-F238E27FC236}">
                <a16:creationId xmlns:a16="http://schemas.microsoft.com/office/drawing/2014/main" id="{17EF824F-0B85-4F2F-BF75-D4EBFF1264E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7017" r="2064"/>
          <a:stretch/>
        </p:blipFill>
        <p:spPr>
          <a:xfrm>
            <a:off x="6359816" y="3842037"/>
            <a:ext cx="5288589" cy="2478746"/>
          </a:xfrm>
          <a:prstGeom prst="rect">
            <a:avLst/>
          </a:prstGeom>
          <a:noFill/>
          <a:ln w="17907" cap="rnd">
            <a:solidFill>
              <a:srgbClr val="000000"/>
            </a:solidFill>
            <a:prstDash val="solid"/>
            <a:miter/>
          </a:ln>
          <a:effectLst/>
        </p:spPr>
      </p:pic>
    </p:spTree>
    <p:extLst>
      <p:ext uri="{BB962C8B-B14F-4D97-AF65-F5344CB8AC3E}">
        <p14:creationId xmlns:p14="http://schemas.microsoft.com/office/powerpoint/2010/main" val="22270810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화살표: 오른쪽 8">
            <a:hlinkClick r:id="" action="ppaction://noaction"/>
            <a:extLst>
              <a:ext uri="{FF2B5EF4-FFF2-40B4-BE49-F238E27FC236}">
                <a16:creationId xmlns:a16="http://schemas.microsoft.com/office/drawing/2014/main" id="{36DC0363-5748-4238-A24E-3E0F461FCB92}"/>
              </a:ext>
            </a:extLst>
          </p:cNvPr>
          <p:cNvSpPr/>
          <p:nvPr/>
        </p:nvSpPr>
        <p:spPr>
          <a:xfrm flipH="1">
            <a:off x="134367" y="97585"/>
            <a:ext cx="257755" cy="206099"/>
          </a:xfrm>
          <a:prstGeom prst="rightArrow">
            <a:avLst>
              <a:gd name="adj1" fmla="val 50000"/>
              <a:gd name="adj2" fmla="val 73148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2DF244-1E45-44A0-B32E-616FEC167CD6}"/>
              </a:ext>
            </a:extLst>
          </p:cNvPr>
          <p:cNvSpPr txBox="1">
            <a:spLocks/>
          </p:cNvSpPr>
          <p:nvPr/>
        </p:nvSpPr>
        <p:spPr>
          <a:xfrm>
            <a:off x="392122" y="368998"/>
            <a:ext cx="5616792" cy="1884345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en-US" altLang="ko-KR" sz="1000" dirty="0"/>
              <a:t> 5. keycode.txt </a:t>
            </a:r>
            <a:r>
              <a:rPr lang="ko-KR" altLang="en-US" sz="1000" dirty="0"/>
              <a:t>클릭</a:t>
            </a:r>
            <a:r>
              <a:rPr lang="en-US" altLang="ko-KR" sz="1000" dirty="0"/>
              <a:t>.</a:t>
            </a:r>
            <a:endParaRPr lang="ko-KR" altLang="en-US" sz="1000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16AF5780-4CBF-4818-A7ED-A29178744D8C}"/>
              </a:ext>
            </a:extLst>
          </p:cNvPr>
          <p:cNvGrpSpPr/>
          <p:nvPr/>
        </p:nvGrpSpPr>
        <p:grpSpPr>
          <a:xfrm>
            <a:off x="11593737" y="6457890"/>
            <a:ext cx="678993" cy="400110"/>
            <a:chOff x="10627762" y="-30288"/>
            <a:chExt cx="597159" cy="400110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70375197-22D4-49A9-80A3-09AA59E55E97}"/>
                </a:ext>
              </a:extLst>
            </p:cNvPr>
            <p:cNvSpPr/>
            <p:nvPr/>
          </p:nvSpPr>
          <p:spPr>
            <a:xfrm>
              <a:off x="10675841" y="11905"/>
              <a:ext cx="464911" cy="338139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70585ED-F006-4A17-AC42-528EB3578FCB}"/>
                </a:ext>
              </a:extLst>
            </p:cNvPr>
            <p:cNvSpPr txBox="1"/>
            <p:nvPr/>
          </p:nvSpPr>
          <p:spPr>
            <a:xfrm>
              <a:off x="10627762" y="-30288"/>
              <a:ext cx="5971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2">
                      <a:lumMod val="50000"/>
                    </a:schemeClr>
                  </a:solidFill>
                </a:rPr>
                <a:t>L I N K</a:t>
              </a:r>
              <a:endParaRPr lang="ko-KR" alt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8" name="화살표: 오른쪽 7">
              <a:hlinkClick r:id="" action="ppaction://noaction"/>
              <a:extLst>
                <a:ext uri="{FF2B5EF4-FFF2-40B4-BE49-F238E27FC236}">
                  <a16:creationId xmlns:a16="http://schemas.microsoft.com/office/drawing/2014/main" id="{0F43B545-E59E-47F8-8221-ABAE840F983B}"/>
                </a:ext>
              </a:extLst>
            </p:cNvPr>
            <p:cNvSpPr/>
            <p:nvPr/>
          </p:nvSpPr>
          <p:spPr>
            <a:xfrm flipH="1">
              <a:off x="10773860" y="150995"/>
              <a:ext cx="251325" cy="187144"/>
            </a:xfrm>
            <a:prstGeom prst="rightArrow">
              <a:avLst>
                <a:gd name="adj1" fmla="val 50000"/>
                <a:gd name="adj2" fmla="val 73148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" name="Picture 8">
            <a:extLst>
              <a:ext uri="{FF2B5EF4-FFF2-40B4-BE49-F238E27FC236}">
                <a16:creationId xmlns:a16="http://schemas.microsoft.com/office/drawing/2014/main" id="{E38843D9-C7B3-455A-9398-AE2F337B28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498" y="703338"/>
            <a:ext cx="5400040" cy="1380490"/>
          </a:xfrm>
          <a:prstGeom prst="rect">
            <a:avLst/>
          </a:prstGeom>
          <a:noFill/>
          <a:ln w="17907" cap="rnd">
            <a:solidFill>
              <a:srgbClr val="000000"/>
            </a:solidFill>
            <a:prstDash val="solid"/>
            <a:miter/>
          </a:ln>
          <a:effectLst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3949C64-BB44-42EC-BA7B-AD755A4C9451}"/>
              </a:ext>
            </a:extLst>
          </p:cNvPr>
          <p:cNvSpPr txBox="1">
            <a:spLocks/>
          </p:cNvSpPr>
          <p:nvPr/>
        </p:nvSpPr>
        <p:spPr>
          <a:xfrm>
            <a:off x="392120" y="2318657"/>
            <a:ext cx="5616792" cy="1884345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noAutofit/>
          </a:bodyPr>
          <a:lstStyle/>
          <a:p>
            <a:pPr marL="228600" indent="-228600">
              <a:lnSpc>
                <a:spcPct val="140000"/>
              </a:lnSpc>
              <a:buAutoNum type="arabicPeriod"/>
            </a:pPr>
            <a:r>
              <a:rPr lang="ko-KR" altLang="en-US" sz="1000" dirty="0"/>
              <a:t>터미널 실행</a:t>
            </a:r>
            <a:endParaRPr lang="en-US" altLang="ko-KR" sz="1000" dirty="0"/>
          </a:p>
          <a:p>
            <a:pPr>
              <a:lnSpc>
                <a:spcPct val="140000"/>
              </a:lnSpc>
            </a:pPr>
            <a:r>
              <a:rPr lang="ko-KR" altLang="en-US" sz="1000" dirty="0"/>
              <a:t> </a:t>
            </a:r>
            <a:r>
              <a:rPr lang="en-US" altLang="ko-KR" sz="1000" dirty="0"/>
              <a:t>#acheck</a:t>
            </a:r>
            <a:endParaRPr lang="ko-KR" altLang="en-US" sz="1000" dirty="0"/>
          </a:p>
        </p:txBody>
      </p:sp>
      <p:pic>
        <p:nvPicPr>
          <p:cNvPr id="12" name="Picture 10">
            <a:extLst>
              <a:ext uri="{FF2B5EF4-FFF2-40B4-BE49-F238E27FC236}">
                <a16:creationId xmlns:a16="http://schemas.microsoft.com/office/drawing/2014/main" id="{83D1F73B-EECB-4CFD-8044-B12D859BF6A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2484" r="2788" b="12840"/>
          <a:stretch>
            <a:fillRect/>
          </a:stretch>
        </p:blipFill>
        <p:spPr>
          <a:xfrm>
            <a:off x="500498" y="2866873"/>
            <a:ext cx="5249418" cy="959993"/>
          </a:xfrm>
          <a:prstGeom prst="rect">
            <a:avLst/>
          </a:prstGeom>
          <a:noFill/>
          <a:ln w="17907" cap="rnd">
            <a:solidFill>
              <a:srgbClr val="000000"/>
            </a:solidFill>
            <a:prstDash val="solid"/>
            <a:miter/>
          </a:ln>
          <a:effectLst/>
        </p:spPr>
      </p:pic>
    </p:spTree>
    <p:extLst>
      <p:ext uri="{BB962C8B-B14F-4D97-AF65-F5344CB8AC3E}">
        <p14:creationId xmlns:p14="http://schemas.microsoft.com/office/powerpoint/2010/main" val="37430625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">
            <a:extLst>
              <a:ext uri="{FF2B5EF4-FFF2-40B4-BE49-F238E27FC236}">
                <a16:creationId xmlns:a16="http://schemas.microsoft.com/office/drawing/2014/main" id="{3010DBED-3ABA-4169-8A96-F92BD8C53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sz="2000" b="1" dirty="0">
                <a:solidFill>
                  <a:schemeClr val="bg1">
                    <a:lumMod val="65000"/>
                  </a:schemeClr>
                </a:solidFill>
              </a:rPr>
              <a:t>/Training/Unit/Web/2</a:t>
            </a:r>
            <a:br>
              <a:rPr lang="en-US" altLang="ko-KR" dirty="0"/>
            </a:br>
            <a:r>
              <a:rPr lang="en-US" altLang="ko-KR" dirty="0"/>
              <a:t> 2. </a:t>
            </a:r>
            <a:r>
              <a:rPr lang="ko-KR" altLang="en-US" dirty="0"/>
              <a:t>취약점 직접 객체 참조 </a:t>
            </a:r>
            <a:r>
              <a:rPr lang="en-US" altLang="ko-KR" dirty="0"/>
              <a:t>- </a:t>
            </a:r>
            <a:r>
              <a:rPr lang="ko-KR" altLang="en-US" dirty="0"/>
              <a:t>대응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6A2CC12-A97B-4DB5-936F-E7C75CBB4AA0}"/>
              </a:ext>
            </a:extLst>
          </p:cNvPr>
          <p:cNvSpPr txBox="1"/>
          <p:nvPr/>
        </p:nvSpPr>
        <p:spPr>
          <a:xfrm>
            <a:off x="1496053" y="3328503"/>
            <a:ext cx="4432683" cy="2833758"/>
          </a:xfrm>
          <a:prstGeom prst="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ko-KR" altLang="en-US" sz="1200" b="1" kern="0" spc="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대응</a:t>
            </a:r>
            <a:r>
              <a:rPr lang="ko-KR" altLang="en-US" sz="1200" b="1" kern="0" spc="2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실습</a:t>
            </a:r>
            <a:endParaRPr lang="en-US" altLang="ko-KR" sz="1200" b="1" kern="0" spc="200" dirty="0">
              <a:solidFill>
                <a:schemeClr val="accent1">
                  <a:lumMod val="7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귀하의 웹페이지에서 공격자는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Directory Listing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공격을 사용하여 </a:t>
            </a:r>
            <a:endParaRPr lang="en-US" altLang="ko-KR" sz="1000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웹서버의 구조와 파일 정보를 얻고 있다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  <a:p>
            <a:pPr>
              <a:lnSpc>
                <a:spcPct val="140000"/>
              </a:lnSpc>
            </a:pPr>
            <a:r>
              <a:rPr lang="en-US" altLang="ko-KR" sz="10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공격자로부터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Directory Listing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에 대한 공격을 차단하여 </a:t>
            </a:r>
            <a:endParaRPr lang="en-US" altLang="ko-KR" sz="1000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보안을 </a:t>
            </a:r>
            <a:r>
              <a:rPr lang="ko-KR" altLang="en-US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강화하시오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000" dirty="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9A933898-9CDB-4360-99A0-123577882146}"/>
              </a:ext>
            </a:extLst>
          </p:cNvPr>
          <p:cNvSpPr/>
          <p:nvPr/>
        </p:nvSpPr>
        <p:spPr>
          <a:xfrm rot="5400000">
            <a:off x="580444" y="3328504"/>
            <a:ext cx="730420" cy="730420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1">
                    <a:lumMod val="75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5400000" scaled="1"/>
            </a:gra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gradFill>
                <a:gsLst>
                  <a:gs pos="0">
                    <a:schemeClr val="accent6">
                      <a:lumMod val="75000"/>
                    </a:schemeClr>
                  </a:gs>
                  <a:gs pos="88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endParaRPr>
          </a:p>
        </p:txBody>
      </p:sp>
      <p:pic>
        <p:nvPicPr>
          <p:cNvPr id="38" name="Picture 14" descr="appendix icon 이미지 검색결과">
            <a:extLst>
              <a:ext uri="{FF2B5EF4-FFF2-40B4-BE49-F238E27FC236}">
                <a16:creationId xmlns:a16="http://schemas.microsoft.com/office/drawing/2014/main" id="{ECF5A187-5DE1-4A4A-8190-F2DCF30DE9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5354" y="3380506"/>
            <a:ext cx="586243" cy="586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타원 38">
            <a:extLst>
              <a:ext uri="{FF2B5EF4-FFF2-40B4-BE49-F238E27FC236}">
                <a16:creationId xmlns:a16="http://schemas.microsoft.com/office/drawing/2014/main" id="{9D901AF2-8468-4E57-A19A-D88B7F554DE3}"/>
              </a:ext>
            </a:extLst>
          </p:cNvPr>
          <p:cNvSpPr/>
          <p:nvPr/>
        </p:nvSpPr>
        <p:spPr>
          <a:xfrm rot="5400000">
            <a:off x="6263266" y="3308419"/>
            <a:ext cx="730420" cy="730420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4">
                    <a:lumMod val="75000"/>
                  </a:schemeClr>
                </a:gs>
                <a:gs pos="100000">
                  <a:schemeClr val="accent4">
                    <a:lumMod val="40000"/>
                    <a:lumOff val="60000"/>
                  </a:schemeClr>
                </a:gs>
              </a:gsLst>
              <a:lin ang="5400000" scaled="1"/>
            </a:gra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gradFill>
                <a:gsLst>
                  <a:gs pos="0">
                    <a:schemeClr val="accent6">
                      <a:lumMod val="75000"/>
                    </a:schemeClr>
                  </a:gs>
                  <a:gs pos="88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36006CD-64B2-4E12-B317-9204AA016FB5}"/>
              </a:ext>
            </a:extLst>
          </p:cNvPr>
          <p:cNvSpPr txBox="1"/>
          <p:nvPr/>
        </p:nvSpPr>
        <p:spPr>
          <a:xfrm>
            <a:off x="7178875" y="3313578"/>
            <a:ext cx="4432682" cy="2833758"/>
          </a:xfrm>
          <a:prstGeom prst="rect">
            <a:avLst/>
          </a:prstGeom>
          <a:noFill/>
          <a:ln>
            <a:solidFill>
              <a:schemeClr val="accent4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ko-KR" altLang="en-US" sz="1200" b="1" kern="0" spc="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참고</a:t>
            </a:r>
            <a:r>
              <a:rPr lang="ko-KR" altLang="en-US" sz="1200" b="1" kern="0" spc="200" dirty="0">
                <a:solidFill>
                  <a:schemeClr val="accent4">
                    <a:lumMod val="7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사항</a:t>
            </a:r>
            <a:endParaRPr lang="en-US" altLang="ko-KR" sz="1200" b="1" kern="0" spc="200" dirty="0">
              <a:solidFill>
                <a:schemeClr val="accent4">
                  <a:lumMod val="7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[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시스템 정보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계정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: root / root123</a:t>
            </a:r>
          </a:p>
          <a:p>
            <a:pPr>
              <a:lnSpc>
                <a:spcPct val="140000"/>
              </a:lnSpc>
            </a:pPr>
            <a:endParaRPr lang="en-US" altLang="ko-KR" sz="10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[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참고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  1. </a:t>
            </a:r>
            <a:r>
              <a:rPr lang="en-US" altLang="ko-KR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wireshark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를 이용</a:t>
            </a:r>
          </a:p>
          <a:p>
            <a:pPr>
              <a:lnSpc>
                <a:spcPct val="140000"/>
              </a:lnSpc>
            </a:pP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en-US" altLang="ko-KR" sz="10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Directory Listing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공격 차단 방법을 위한 설정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: 	/</a:t>
            </a:r>
            <a:r>
              <a:rPr lang="en-US" altLang="ko-KR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etc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/httpd/conf/</a:t>
            </a:r>
            <a:r>
              <a:rPr lang="en-US" altLang="ko-KR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httpd.conf</a:t>
            </a:r>
            <a:endParaRPr lang="en-US" altLang="ko-KR" sz="1000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1" name="Picture 4" descr="목표 아이콘 이미지 검색결과">
            <a:extLst>
              <a:ext uri="{FF2B5EF4-FFF2-40B4-BE49-F238E27FC236}">
                <a16:creationId xmlns:a16="http://schemas.microsoft.com/office/drawing/2014/main" id="{EF9F62EB-7866-4E3F-8A25-E78C25AC4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559" y="2093753"/>
            <a:ext cx="677306" cy="677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9C59BC4E-1690-4F25-A340-257E8B4DCFAD}"/>
              </a:ext>
            </a:extLst>
          </p:cNvPr>
          <p:cNvSpPr txBox="1"/>
          <p:nvPr/>
        </p:nvSpPr>
        <p:spPr>
          <a:xfrm>
            <a:off x="1496054" y="2093753"/>
            <a:ext cx="4432682" cy="836832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ko-KR" altLang="en-US" sz="1200" b="1" kern="0" spc="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교육</a:t>
            </a:r>
            <a:r>
              <a:rPr lang="ko-KR" altLang="en-US" sz="1200" b="1" kern="0" spc="200" dirty="0">
                <a:solidFill>
                  <a:schemeClr val="accent6">
                    <a:lumMod val="7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목표</a:t>
            </a:r>
            <a:endParaRPr lang="en-US" altLang="ko-KR" sz="1200" kern="0" spc="200" dirty="0">
              <a:solidFill>
                <a:schemeClr val="accent6">
                  <a:lumMod val="7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en-US" altLang="ko-KR" sz="1000" kern="0" spc="0" dirty="0">
                <a:solidFill>
                  <a:schemeClr val="bg1">
                    <a:lumMod val="5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Directory Listing </a:t>
            </a:r>
            <a:r>
              <a:rPr lang="ko-KR" altLang="en-US" sz="1000" kern="0" spc="0" dirty="0">
                <a:solidFill>
                  <a:schemeClr val="bg1">
                    <a:lumMod val="5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취약점 공격을 탐지할 수 있다</a:t>
            </a:r>
            <a:r>
              <a:rPr lang="en-US" altLang="ko-KR" sz="1000" kern="0" spc="0" dirty="0">
                <a:solidFill>
                  <a:schemeClr val="bg1">
                    <a:lumMod val="5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chemeClr val="bg1">
                    <a:lumMod val="5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Directory Listing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취약점 공격을 대응할 수 있다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sz="1000" kern="0" spc="0" dirty="0">
              <a:solidFill>
                <a:schemeClr val="bg1">
                  <a:lumMod val="50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EC8135D1-75B8-4CE8-AF52-A075050006C4}"/>
              </a:ext>
            </a:extLst>
          </p:cNvPr>
          <p:cNvSpPr/>
          <p:nvPr/>
        </p:nvSpPr>
        <p:spPr>
          <a:xfrm rot="5400000">
            <a:off x="585225" y="2090876"/>
            <a:ext cx="730420" cy="730420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6">
                    <a:lumMod val="75000"/>
                  </a:schemeClr>
                </a:gs>
                <a:gs pos="100000">
                  <a:schemeClr val="accent6">
                    <a:lumMod val="20000"/>
                    <a:lumOff val="80000"/>
                  </a:schemeClr>
                </a:gs>
              </a:gsLst>
              <a:lin ang="5400000" scaled="1"/>
            </a:gra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gradFill>
                <a:gsLst>
                  <a:gs pos="0">
                    <a:schemeClr val="accent6">
                      <a:lumMod val="75000"/>
                    </a:schemeClr>
                  </a:gs>
                  <a:gs pos="88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244678E-3E32-4375-A935-CA411D9F8F9B}"/>
              </a:ext>
            </a:extLst>
          </p:cNvPr>
          <p:cNvSpPr/>
          <p:nvPr/>
        </p:nvSpPr>
        <p:spPr>
          <a:xfrm rot="5400000">
            <a:off x="6263266" y="2090876"/>
            <a:ext cx="730420" cy="730420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2">
                    <a:lumMod val="75000"/>
                  </a:schemeClr>
                </a:gs>
                <a:gs pos="100000">
                  <a:schemeClr val="accent2">
                    <a:lumMod val="40000"/>
                    <a:lumOff val="60000"/>
                  </a:schemeClr>
                </a:gs>
              </a:gsLst>
              <a:lin ang="5400000" scaled="1"/>
            </a:gra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gradFill>
                <a:gsLst>
                  <a:gs pos="0">
                    <a:schemeClr val="accent6">
                      <a:lumMod val="75000"/>
                    </a:schemeClr>
                  </a:gs>
                  <a:gs pos="88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endParaRPr>
          </a:p>
        </p:txBody>
      </p:sp>
      <p:pic>
        <p:nvPicPr>
          <p:cNvPr id="49" name="Picture 8" descr="cent os 아이콘 이미지 검색결과">
            <a:extLst>
              <a:ext uri="{FF2B5EF4-FFF2-40B4-BE49-F238E27FC236}">
                <a16:creationId xmlns:a16="http://schemas.microsoft.com/office/drawing/2014/main" id="{3B355687-60F8-4A97-9717-DF06525177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703" b="-400"/>
          <a:stretch/>
        </p:blipFill>
        <p:spPr bwMode="auto">
          <a:xfrm>
            <a:off x="6394394" y="2199019"/>
            <a:ext cx="499434" cy="500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5E04B7BD-7FFA-4CF6-8896-A184055B3CEA}"/>
              </a:ext>
            </a:extLst>
          </p:cNvPr>
          <p:cNvSpPr txBox="1"/>
          <p:nvPr/>
        </p:nvSpPr>
        <p:spPr>
          <a:xfrm>
            <a:off x="7178875" y="2105495"/>
            <a:ext cx="4432682" cy="838800"/>
          </a:xfrm>
          <a:prstGeom prst="rect">
            <a:avLst/>
          </a:prstGeom>
          <a:noFill/>
          <a:ln>
            <a:solidFill>
              <a:schemeClr val="accent2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ko-KR" altLang="en-US" sz="1200" b="1" kern="0" spc="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실습</a:t>
            </a:r>
            <a:r>
              <a:rPr lang="ko-KR" altLang="en-US" sz="1200" b="1" kern="0" spc="200" dirty="0">
                <a:solidFill>
                  <a:schemeClr val="accent2">
                    <a:lumMod val="7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환경</a:t>
            </a:r>
            <a:endParaRPr lang="en-US" altLang="ko-KR" sz="1200" b="1" kern="0" spc="200" dirty="0">
              <a:solidFill>
                <a:schemeClr val="accent2">
                  <a:lumMod val="7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공격 서버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: Linux (Kali)</a:t>
            </a:r>
          </a:p>
          <a:p>
            <a:pPr>
              <a:lnSpc>
                <a:spcPct val="140000"/>
              </a:lnSpc>
            </a:pPr>
            <a:r>
              <a:rPr lang="en-US" altLang="ko-KR" sz="10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웹 서버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: Linux </a:t>
            </a:r>
            <a:r>
              <a:rPr lang="en-US" altLang="ko-KR" sz="1000" kern="0" spc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(CentOS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6)</a:t>
            </a:r>
            <a:endParaRPr lang="ko-KR" altLang="en-US" sz="1000" dirty="0"/>
          </a:p>
        </p:txBody>
      </p:sp>
      <p:sp>
        <p:nvSpPr>
          <p:cNvPr id="16" name="화살표: 오른쪽 15">
            <a:hlinkClick r:id="" action="ppaction://noaction"/>
            <a:extLst>
              <a:ext uri="{FF2B5EF4-FFF2-40B4-BE49-F238E27FC236}">
                <a16:creationId xmlns:a16="http://schemas.microsoft.com/office/drawing/2014/main" id="{D3BBF55D-9530-477E-B322-C490450DF560}"/>
              </a:ext>
            </a:extLst>
          </p:cNvPr>
          <p:cNvSpPr/>
          <p:nvPr/>
        </p:nvSpPr>
        <p:spPr>
          <a:xfrm flipH="1">
            <a:off x="580444" y="596349"/>
            <a:ext cx="257755" cy="206099"/>
          </a:xfrm>
          <a:prstGeom prst="rightArrow">
            <a:avLst>
              <a:gd name="adj1" fmla="val 50000"/>
              <a:gd name="adj2" fmla="val 73148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D86948C8-67D4-42B2-B648-8637313C9B97}"/>
              </a:ext>
            </a:extLst>
          </p:cNvPr>
          <p:cNvGrpSpPr/>
          <p:nvPr/>
        </p:nvGrpSpPr>
        <p:grpSpPr>
          <a:xfrm>
            <a:off x="11593737" y="6457890"/>
            <a:ext cx="678993" cy="400110"/>
            <a:chOff x="10627762" y="-30288"/>
            <a:chExt cx="597159" cy="400110"/>
          </a:xfrm>
        </p:grpSpPr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D6D43794-A274-42D3-AF8E-BA3EBFA5B0B1}"/>
                </a:ext>
              </a:extLst>
            </p:cNvPr>
            <p:cNvSpPr/>
            <p:nvPr/>
          </p:nvSpPr>
          <p:spPr>
            <a:xfrm>
              <a:off x="10675841" y="11905"/>
              <a:ext cx="464911" cy="338139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52B59B0-4A53-47EE-8E7E-0B19CF4CCF17}"/>
                </a:ext>
              </a:extLst>
            </p:cNvPr>
            <p:cNvSpPr txBox="1"/>
            <p:nvPr/>
          </p:nvSpPr>
          <p:spPr>
            <a:xfrm>
              <a:off x="10627762" y="-30288"/>
              <a:ext cx="5971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2">
                      <a:lumMod val="50000"/>
                    </a:schemeClr>
                  </a:solidFill>
                </a:rPr>
                <a:t>L I N K</a:t>
              </a:r>
              <a:endParaRPr lang="ko-KR" alt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21" name="화살표: 오른쪽 20">
              <a:hlinkClick r:id="" action="ppaction://noaction"/>
              <a:extLst>
                <a:ext uri="{FF2B5EF4-FFF2-40B4-BE49-F238E27FC236}">
                  <a16:creationId xmlns:a16="http://schemas.microsoft.com/office/drawing/2014/main" id="{9A13631E-5D34-467E-A933-86B73C5E71BB}"/>
                </a:ext>
              </a:extLst>
            </p:cNvPr>
            <p:cNvSpPr/>
            <p:nvPr/>
          </p:nvSpPr>
          <p:spPr>
            <a:xfrm flipH="1">
              <a:off x="10773860" y="150995"/>
              <a:ext cx="251325" cy="187144"/>
            </a:xfrm>
            <a:prstGeom prst="rightArrow">
              <a:avLst>
                <a:gd name="adj1" fmla="val 50000"/>
                <a:gd name="adj2" fmla="val 73148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2" name="Picture 2" descr="보안 아이콘 이미지 검색결과">
            <a:extLst>
              <a:ext uri="{FF2B5EF4-FFF2-40B4-BE49-F238E27FC236}">
                <a16:creationId xmlns:a16="http://schemas.microsoft.com/office/drawing/2014/main" id="{9231D57A-B0FE-4BCA-AC10-981F24E154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74" t="12467" r="11967" b="12532"/>
          <a:stretch/>
        </p:blipFill>
        <p:spPr bwMode="auto">
          <a:xfrm>
            <a:off x="662681" y="3412409"/>
            <a:ext cx="565945" cy="562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90145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화살표: 오른쪽 8">
            <a:hlinkClick r:id="" action="ppaction://noaction"/>
            <a:extLst>
              <a:ext uri="{FF2B5EF4-FFF2-40B4-BE49-F238E27FC236}">
                <a16:creationId xmlns:a16="http://schemas.microsoft.com/office/drawing/2014/main" id="{36DC0363-5748-4238-A24E-3E0F461FCB92}"/>
              </a:ext>
            </a:extLst>
          </p:cNvPr>
          <p:cNvSpPr/>
          <p:nvPr/>
        </p:nvSpPr>
        <p:spPr>
          <a:xfrm flipH="1">
            <a:off x="134367" y="97585"/>
            <a:ext cx="257755" cy="206099"/>
          </a:xfrm>
          <a:prstGeom prst="rightArrow">
            <a:avLst>
              <a:gd name="adj1" fmla="val 50000"/>
              <a:gd name="adj2" fmla="val 73148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2DF244-1E45-44A0-B32E-616FEC167CD6}"/>
              </a:ext>
            </a:extLst>
          </p:cNvPr>
          <p:cNvSpPr txBox="1">
            <a:spLocks/>
          </p:cNvSpPr>
          <p:nvPr/>
        </p:nvSpPr>
        <p:spPr>
          <a:xfrm>
            <a:off x="392122" y="368998"/>
            <a:ext cx="5616792" cy="6120000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en-US" altLang="ko-KR" sz="1000" dirty="0"/>
              <a:t>[</a:t>
            </a:r>
            <a:r>
              <a:rPr lang="ko-KR" altLang="en-US" sz="1000" dirty="0"/>
              <a:t>탐지</a:t>
            </a:r>
            <a:r>
              <a:rPr lang="en-US" altLang="ko-KR" sz="1000" dirty="0"/>
              <a:t>] </a:t>
            </a:r>
          </a:p>
          <a:p>
            <a:pPr>
              <a:lnSpc>
                <a:spcPct val="140000"/>
              </a:lnSpc>
            </a:pPr>
            <a:r>
              <a:rPr lang="en-US" altLang="ko-KR" sz="1000" dirty="0"/>
              <a:t>  </a:t>
            </a:r>
            <a:r>
              <a:rPr lang="ko-KR" altLang="en-US" sz="1000" dirty="0"/>
              <a:t>웹 서버에서 아이콘 클릭</a:t>
            </a: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r>
              <a:rPr lang="ko-KR" altLang="en-US" sz="1000" dirty="0"/>
              <a:t> </a:t>
            </a:r>
            <a:r>
              <a:rPr lang="en-US" altLang="ko-KR" sz="1000" dirty="0"/>
              <a:t>1. </a:t>
            </a:r>
            <a:r>
              <a:rPr lang="en-US" altLang="ko-KR" sz="1000" dirty="0" err="1"/>
              <a:t>wireshark</a:t>
            </a:r>
            <a:r>
              <a:rPr lang="ko-KR" altLang="en-US" sz="1000" dirty="0"/>
              <a:t>를 이용하여 패킷을 확인</a:t>
            </a:r>
            <a:endParaRPr lang="en-US" altLang="ko-KR" sz="1000" dirty="0"/>
          </a:p>
          <a:p>
            <a:pPr>
              <a:lnSpc>
                <a:spcPct val="140000"/>
              </a:lnSpc>
            </a:pPr>
            <a:r>
              <a:rPr lang="en-US" altLang="ko-KR" sz="1000" dirty="0"/>
              <a:t>- </a:t>
            </a:r>
            <a:r>
              <a:rPr lang="ko-KR" altLang="en-US" sz="1000" dirty="0"/>
              <a:t>접속한 웹서버의 </a:t>
            </a:r>
            <a:r>
              <a:rPr lang="en-US" altLang="ko-KR" sz="1000" dirty="0"/>
              <a:t>IP</a:t>
            </a:r>
            <a:r>
              <a:rPr lang="ko-KR" altLang="en-US" sz="1000" dirty="0"/>
              <a:t>로 들어오는 </a:t>
            </a:r>
            <a:r>
              <a:rPr lang="en-US" altLang="ko-KR" sz="1000" dirty="0"/>
              <a:t>http </a:t>
            </a:r>
            <a:r>
              <a:rPr lang="ko-KR" altLang="en-US" sz="1000" dirty="0"/>
              <a:t>패킷으로 </a:t>
            </a:r>
            <a:r>
              <a:rPr lang="en-US" altLang="ko-KR" sz="1000" dirty="0"/>
              <a:t>GET /</a:t>
            </a:r>
            <a:r>
              <a:rPr lang="en-US" altLang="ko-KR" sz="1000" dirty="0" err="1"/>
              <a:t>webhack</a:t>
            </a:r>
            <a:r>
              <a:rPr lang="en-US" altLang="ko-KR" sz="1000" dirty="0"/>
              <a:t>/board</a:t>
            </a:r>
            <a:r>
              <a:rPr lang="ko-KR" altLang="en-US" sz="1000" dirty="0"/>
              <a:t>로 접속하는 정보를 가지고 있는 패킷을 확인한다</a:t>
            </a:r>
            <a:r>
              <a:rPr lang="en-US" altLang="ko-KR" sz="1000" dirty="0"/>
              <a:t>.</a:t>
            </a:r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B02FE9C-319E-4A1A-B3F6-06CCEB53FD1E}"/>
              </a:ext>
            </a:extLst>
          </p:cNvPr>
          <p:cNvSpPr txBox="1">
            <a:spLocks/>
          </p:cNvSpPr>
          <p:nvPr/>
        </p:nvSpPr>
        <p:spPr>
          <a:xfrm>
            <a:off x="6183088" y="368998"/>
            <a:ext cx="5616792" cy="6120000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ko-KR" altLang="en-US" sz="1000" dirty="0"/>
              <a:t> </a:t>
            </a:r>
            <a:r>
              <a:rPr lang="en-US" altLang="ko-KR" sz="1000" dirty="0"/>
              <a:t>- </a:t>
            </a:r>
            <a:r>
              <a:rPr lang="ko-KR" altLang="en-US" sz="1000" dirty="0"/>
              <a:t>패킷에 오른쪽 마우스 클릭 후 </a:t>
            </a:r>
            <a:r>
              <a:rPr lang="en-US" altLang="ko-KR" sz="1000" dirty="0"/>
              <a:t>Follow TCP Stream </a:t>
            </a:r>
            <a:r>
              <a:rPr lang="ko-KR" altLang="en-US" sz="1000" dirty="0"/>
              <a:t>클릭 하여 패킷의 상세한 내용을 확인한다</a:t>
            </a:r>
            <a:r>
              <a:rPr lang="en-US" altLang="ko-KR" sz="1000" dirty="0"/>
              <a:t>.</a:t>
            </a:r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r>
              <a:rPr lang="en-US" altLang="ko-KR" sz="1000" dirty="0"/>
              <a:t>- Follow TCP Stream</a:t>
            </a:r>
            <a:r>
              <a:rPr lang="ko-KR" altLang="en-US" sz="1000" dirty="0"/>
              <a:t>정보에 웹서버의 </a:t>
            </a:r>
            <a:r>
              <a:rPr lang="en-US" altLang="ko-KR" sz="1000" dirty="0"/>
              <a:t>board</a:t>
            </a:r>
            <a:r>
              <a:rPr lang="ko-KR" altLang="en-US" sz="1000" dirty="0"/>
              <a:t>의 목록이 전송되는 것을 확인 </a:t>
            </a:r>
            <a:r>
              <a:rPr lang="ko-KR" altLang="en-US" sz="1000" dirty="0" err="1"/>
              <a:t>할수</a:t>
            </a:r>
            <a:r>
              <a:rPr lang="ko-KR" altLang="en-US" sz="1000" dirty="0"/>
              <a:t> 있다</a:t>
            </a:r>
            <a:r>
              <a:rPr lang="en-US" altLang="ko-KR" sz="1000" dirty="0"/>
              <a:t>.</a:t>
            </a:r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16AF5780-4CBF-4818-A7ED-A29178744D8C}"/>
              </a:ext>
            </a:extLst>
          </p:cNvPr>
          <p:cNvGrpSpPr/>
          <p:nvPr/>
        </p:nvGrpSpPr>
        <p:grpSpPr>
          <a:xfrm>
            <a:off x="11593737" y="6457890"/>
            <a:ext cx="678993" cy="400110"/>
            <a:chOff x="10627762" y="-30288"/>
            <a:chExt cx="597159" cy="400110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70375197-22D4-49A9-80A3-09AA59E55E97}"/>
                </a:ext>
              </a:extLst>
            </p:cNvPr>
            <p:cNvSpPr/>
            <p:nvPr/>
          </p:nvSpPr>
          <p:spPr>
            <a:xfrm>
              <a:off x="10675841" y="11905"/>
              <a:ext cx="464911" cy="338139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70585ED-F006-4A17-AC42-528EB3578FCB}"/>
                </a:ext>
              </a:extLst>
            </p:cNvPr>
            <p:cNvSpPr txBox="1"/>
            <p:nvPr/>
          </p:nvSpPr>
          <p:spPr>
            <a:xfrm>
              <a:off x="10627762" y="-30288"/>
              <a:ext cx="5971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2">
                      <a:lumMod val="50000"/>
                    </a:schemeClr>
                  </a:solidFill>
                </a:rPr>
                <a:t>L I N K</a:t>
              </a:r>
              <a:endParaRPr lang="ko-KR" alt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8" name="화살표: 오른쪽 7">
              <a:hlinkClick r:id="" action="ppaction://noaction"/>
              <a:extLst>
                <a:ext uri="{FF2B5EF4-FFF2-40B4-BE49-F238E27FC236}">
                  <a16:creationId xmlns:a16="http://schemas.microsoft.com/office/drawing/2014/main" id="{0F43B545-E59E-47F8-8221-ABAE840F983B}"/>
                </a:ext>
              </a:extLst>
            </p:cNvPr>
            <p:cNvSpPr/>
            <p:nvPr/>
          </p:nvSpPr>
          <p:spPr>
            <a:xfrm flipH="1">
              <a:off x="10773860" y="150995"/>
              <a:ext cx="251325" cy="187144"/>
            </a:xfrm>
            <a:prstGeom prst="rightArrow">
              <a:avLst>
                <a:gd name="adj1" fmla="val 50000"/>
                <a:gd name="adj2" fmla="val 73148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74838464-D75F-4328-8BE0-A515C51D4B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498" y="915609"/>
            <a:ext cx="5400040" cy="1934083"/>
          </a:xfrm>
          <a:prstGeom prst="rect">
            <a:avLst/>
          </a:prstGeom>
          <a:noFill/>
          <a:ln w="17907" cap="rnd">
            <a:solidFill>
              <a:srgbClr val="000000"/>
            </a:solidFill>
            <a:prstDash val="solid"/>
            <a:miter/>
          </a:ln>
          <a:effectLst/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D9B7B5A7-1EB3-4A88-B1AD-B7500CA1C0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498" y="3869479"/>
            <a:ext cx="5400040" cy="2440305"/>
          </a:xfrm>
          <a:prstGeom prst="rect">
            <a:avLst/>
          </a:prstGeom>
          <a:noFill/>
          <a:ln w="17907" cap="rnd">
            <a:solidFill>
              <a:srgbClr val="000000"/>
            </a:solidFill>
            <a:prstDash val="solid"/>
            <a:miter/>
          </a:ln>
          <a:effectLst/>
        </p:spPr>
      </p:pic>
      <p:pic>
        <p:nvPicPr>
          <p:cNvPr id="12" name="Picture 13">
            <a:extLst>
              <a:ext uri="{FF2B5EF4-FFF2-40B4-BE49-F238E27FC236}">
                <a16:creationId xmlns:a16="http://schemas.microsoft.com/office/drawing/2014/main" id="{4EA99449-7710-4906-8AAB-011DAEEC6A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1462" y="661501"/>
            <a:ext cx="5400040" cy="3080512"/>
          </a:xfrm>
          <a:prstGeom prst="rect">
            <a:avLst/>
          </a:prstGeom>
          <a:noFill/>
          <a:ln w="17907" cap="rnd">
            <a:solidFill>
              <a:srgbClr val="000000"/>
            </a:solidFill>
            <a:prstDash val="solid"/>
            <a:miter/>
          </a:ln>
          <a:effectLst/>
        </p:spPr>
      </p:pic>
      <p:pic>
        <p:nvPicPr>
          <p:cNvPr id="13" name="Picture 15">
            <a:extLst>
              <a:ext uri="{FF2B5EF4-FFF2-40B4-BE49-F238E27FC236}">
                <a16:creationId xmlns:a16="http://schemas.microsoft.com/office/drawing/2014/main" id="{CB0BCACF-74F0-44BD-BA67-DEA27C50BF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8365" y="4088148"/>
            <a:ext cx="5400040" cy="2283333"/>
          </a:xfrm>
          <a:prstGeom prst="rect">
            <a:avLst/>
          </a:prstGeom>
          <a:noFill/>
          <a:ln w="17907" cap="rnd">
            <a:solidFill>
              <a:srgbClr val="000000"/>
            </a:solidFill>
            <a:prstDash val="solid"/>
            <a:miter/>
          </a:ln>
          <a:effectLst/>
        </p:spPr>
      </p:pic>
    </p:spTree>
    <p:extLst>
      <p:ext uri="{BB962C8B-B14F-4D97-AF65-F5344CB8AC3E}">
        <p14:creationId xmlns:p14="http://schemas.microsoft.com/office/powerpoint/2010/main" val="14187958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화살표: 오른쪽 8">
            <a:hlinkClick r:id="" action="ppaction://noaction"/>
            <a:extLst>
              <a:ext uri="{FF2B5EF4-FFF2-40B4-BE49-F238E27FC236}">
                <a16:creationId xmlns:a16="http://schemas.microsoft.com/office/drawing/2014/main" id="{36DC0363-5748-4238-A24E-3E0F461FCB92}"/>
              </a:ext>
            </a:extLst>
          </p:cNvPr>
          <p:cNvSpPr/>
          <p:nvPr/>
        </p:nvSpPr>
        <p:spPr>
          <a:xfrm flipH="1">
            <a:off x="134367" y="97585"/>
            <a:ext cx="257755" cy="206099"/>
          </a:xfrm>
          <a:prstGeom prst="rightArrow">
            <a:avLst>
              <a:gd name="adj1" fmla="val 50000"/>
              <a:gd name="adj2" fmla="val 73148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2DF244-1E45-44A0-B32E-616FEC167CD6}"/>
              </a:ext>
            </a:extLst>
          </p:cNvPr>
          <p:cNvSpPr txBox="1">
            <a:spLocks/>
          </p:cNvSpPr>
          <p:nvPr/>
        </p:nvSpPr>
        <p:spPr>
          <a:xfrm>
            <a:off x="392122" y="368998"/>
            <a:ext cx="5616792" cy="6120000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ko-KR" altLang="en-US" sz="1000" dirty="0"/>
              <a:t> </a:t>
            </a:r>
            <a:r>
              <a:rPr lang="en-US" altLang="ko-KR" sz="1000" dirty="0"/>
              <a:t>[</a:t>
            </a:r>
            <a:r>
              <a:rPr lang="ko-KR" altLang="en-US" sz="1000" dirty="0"/>
              <a:t>대응</a:t>
            </a:r>
            <a:r>
              <a:rPr lang="en-US" altLang="ko-KR" sz="1000" dirty="0"/>
              <a:t>] </a:t>
            </a:r>
          </a:p>
          <a:p>
            <a:pPr>
              <a:lnSpc>
                <a:spcPct val="140000"/>
              </a:lnSpc>
            </a:pPr>
            <a:r>
              <a:rPr lang="en-US" altLang="ko-KR" sz="1000" dirty="0"/>
              <a:t>   1. Directory Listing</a:t>
            </a:r>
            <a:r>
              <a:rPr lang="ko-KR" altLang="en-US" sz="1000" dirty="0"/>
              <a:t>에 대한 공격을 차단 방법</a:t>
            </a:r>
            <a:endParaRPr lang="en-US" altLang="ko-KR" sz="1000" dirty="0"/>
          </a:p>
          <a:p>
            <a:pPr>
              <a:lnSpc>
                <a:spcPct val="140000"/>
              </a:lnSpc>
            </a:pPr>
            <a:endParaRPr lang="ko-KR" altLang="en-US" sz="1000" dirty="0"/>
          </a:p>
          <a:p>
            <a:pPr>
              <a:lnSpc>
                <a:spcPct val="140000"/>
              </a:lnSpc>
            </a:pPr>
            <a:r>
              <a:rPr lang="en-US" altLang="ko-KR" sz="1000" dirty="0"/>
              <a:t>/</a:t>
            </a:r>
            <a:r>
              <a:rPr lang="en-US" altLang="ko-KR" sz="1000" dirty="0" err="1"/>
              <a:t>etc</a:t>
            </a:r>
            <a:r>
              <a:rPr lang="en-US" altLang="ko-KR" sz="1000" dirty="0"/>
              <a:t>/httpd/conf/</a:t>
            </a:r>
            <a:r>
              <a:rPr lang="en-US" altLang="ko-KR" sz="1000" dirty="0" err="1"/>
              <a:t>httpd.conf</a:t>
            </a:r>
            <a:r>
              <a:rPr lang="en-US" altLang="ko-KR" sz="1000" dirty="0"/>
              <a:t> </a:t>
            </a:r>
            <a:r>
              <a:rPr lang="ko-KR" altLang="en-US" sz="1000" dirty="0"/>
              <a:t>설정 파일에서 </a:t>
            </a:r>
            <a:endParaRPr lang="en-US" altLang="ko-KR" sz="1000" dirty="0"/>
          </a:p>
          <a:p>
            <a:pPr>
              <a:lnSpc>
                <a:spcPct val="140000"/>
              </a:lnSpc>
            </a:pPr>
            <a:r>
              <a:rPr lang="ko-KR" altLang="en-US" sz="1000" dirty="0"/>
              <a:t>모든 </a:t>
            </a:r>
            <a:r>
              <a:rPr lang="en-US" altLang="ko-KR" sz="1000" dirty="0"/>
              <a:t>Options Indexes </a:t>
            </a:r>
            <a:r>
              <a:rPr lang="en-US" altLang="ko-KR" sz="1000" dirty="0" err="1"/>
              <a:t>FollowSymLinks</a:t>
            </a:r>
            <a:r>
              <a:rPr lang="en-US" altLang="ko-KR" sz="1000" dirty="0"/>
              <a:t> -&gt; Options </a:t>
            </a:r>
            <a:r>
              <a:rPr lang="en-US" altLang="ko-KR" sz="1000" dirty="0" err="1"/>
              <a:t>FollowSymLinks</a:t>
            </a:r>
            <a:r>
              <a:rPr lang="en-US" altLang="ko-KR" sz="1000" dirty="0"/>
              <a:t> </a:t>
            </a:r>
            <a:r>
              <a:rPr lang="ko-KR" altLang="en-US" sz="1000" dirty="0"/>
              <a:t>변경</a:t>
            </a:r>
          </a:p>
          <a:p>
            <a:pPr>
              <a:lnSpc>
                <a:spcPct val="140000"/>
              </a:lnSpc>
            </a:pPr>
            <a:r>
              <a:rPr lang="en-US" altLang="ko-KR" sz="1000" dirty="0"/>
              <a:t>(/</a:t>
            </a:r>
            <a:r>
              <a:rPr lang="en-US" altLang="ko-KR" sz="1000" dirty="0" err="1"/>
              <a:t>etc</a:t>
            </a:r>
            <a:r>
              <a:rPr lang="en-US" altLang="ko-KR" sz="1000" dirty="0"/>
              <a:t>/httpd/conf/</a:t>
            </a:r>
            <a:r>
              <a:rPr lang="en-US" altLang="ko-KR" sz="1000" dirty="0" err="1"/>
              <a:t>httpd.conf</a:t>
            </a:r>
            <a:r>
              <a:rPr lang="en-US" altLang="ko-KR" sz="1000" dirty="0"/>
              <a:t> : </a:t>
            </a:r>
            <a:r>
              <a:rPr lang="ko-KR" altLang="en-US" sz="1000" dirty="0"/>
              <a:t>웹 서버 설정 파일</a:t>
            </a:r>
            <a:r>
              <a:rPr lang="en-US" altLang="ko-KR" sz="1000" dirty="0"/>
              <a:t>)</a:t>
            </a:r>
          </a:p>
          <a:p>
            <a:pPr>
              <a:lnSpc>
                <a:spcPct val="140000"/>
              </a:lnSpc>
            </a:pPr>
            <a:r>
              <a:rPr lang="en-US" altLang="ko-KR" sz="1000" dirty="0"/>
              <a:t>(Options Indexes </a:t>
            </a:r>
            <a:r>
              <a:rPr lang="en-US" altLang="ko-KR" sz="1000" dirty="0" err="1"/>
              <a:t>FollowSymLinks</a:t>
            </a:r>
            <a:r>
              <a:rPr lang="en-US" altLang="ko-KR" sz="1000" dirty="0"/>
              <a:t> : </a:t>
            </a:r>
            <a:r>
              <a:rPr lang="ko-KR" altLang="en-US" sz="1000" dirty="0"/>
              <a:t>디렉토리 지시자는 해당 디렉토리 이하의 모든 웹 문서를 웹 페이지에서 어떻게 제어 할 것인가</a:t>
            </a:r>
            <a:r>
              <a:rPr lang="en-US" altLang="ko-KR" sz="1000" dirty="0"/>
              <a:t>. )</a:t>
            </a:r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r>
              <a:rPr lang="en-US" altLang="ko-KR" sz="1000" dirty="0"/>
              <a:t># vi /</a:t>
            </a:r>
            <a:r>
              <a:rPr lang="en-US" altLang="ko-KR" sz="1000" dirty="0" err="1"/>
              <a:t>etc</a:t>
            </a:r>
            <a:r>
              <a:rPr lang="en-US" altLang="ko-KR" sz="1000" dirty="0"/>
              <a:t>/httpd/conf/</a:t>
            </a:r>
            <a:r>
              <a:rPr lang="en-US" altLang="ko-KR" sz="1000" dirty="0" err="1"/>
              <a:t>httpd.conf</a:t>
            </a:r>
            <a:r>
              <a:rPr lang="en-US" altLang="ko-KR" sz="1000" dirty="0"/>
              <a:t> </a:t>
            </a:r>
            <a:endParaRPr lang="ko-KR" altLang="en-US" sz="10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B02FE9C-319E-4A1A-B3F6-06CCEB53FD1E}"/>
              </a:ext>
            </a:extLst>
          </p:cNvPr>
          <p:cNvSpPr txBox="1">
            <a:spLocks/>
          </p:cNvSpPr>
          <p:nvPr/>
        </p:nvSpPr>
        <p:spPr>
          <a:xfrm>
            <a:off x="6183088" y="368998"/>
            <a:ext cx="5616792" cy="1435309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ko-KR" altLang="en-US" sz="1000" dirty="0"/>
              <a:t> </a:t>
            </a:r>
            <a:r>
              <a:rPr lang="en-US" altLang="ko-KR" sz="1000" dirty="0"/>
              <a:t>2. </a:t>
            </a:r>
            <a:r>
              <a:rPr lang="ko-KR" altLang="en-US" sz="1000" dirty="0"/>
              <a:t>서비스 재시작</a:t>
            </a:r>
          </a:p>
          <a:p>
            <a:pPr>
              <a:lnSpc>
                <a:spcPct val="140000"/>
              </a:lnSpc>
            </a:pPr>
            <a:r>
              <a:rPr lang="ko-KR" altLang="en-US" sz="1000" dirty="0"/>
              <a:t>    </a:t>
            </a:r>
            <a:r>
              <a:rPr lang="en-US" altLang="ko-KR" sz="1000" dirty="0"/>
              <a:t># service httpd restart</a:t>
            </a:r>
            <a:endParaRPr lang="ko-KR" altLang="en-US" sz="1000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16AF5780-4CBF-4818-A7ED-A29178744D8C}"/>
              </a:ext>
            </a:extLst>
          </p:cNvPr>
          <p:cNvGrpSpPr/>
          <p:nvPr/>
        </p:nvGrpSpPr>
        <p:grpSpPr>
          <a:xfrm>
            <a:off x="11593737" y="6457890"/>
            <a:ext cx="678993" cy="400110"/>
            <a:chOff x="10627762" y="-30288"/>
            <a:chExt cx="597159" cy="400110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70375197-22D4-49A9-80A3-09AA59E55E97}"/>
                </a:ext>
              </a:extLst>
            </p:cNvPr>
            <p:cNvSpPr/>
            <p:nvPr/>
          </p:nvSpPr>
          <p:spPr>
            <a:xfrm>
              <a:off x="10675841" y="11905"/>
              <a:ext cx="464911" cy="338139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70585ED-F006-4A17-AC42-528EB3578FCB}"/>
                </a:ext>
              </a:extLst>
            </p:cNvPr>
            <p:cNvSpPr txBox="1"/>
            <p:nvPr/>
          </p:nvSpPr>
          <p:spPr>
            <a:xfrm>
              <a:off x="10627762" y="-30288"/>
              <a:ext cx="5971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2">
                      <a:lumMod val="50000"/>
                    </a:schemeClr>
                  </a:solidFill>
                </a:rPr>
                <a:t>L I N K</a:t>
              </a:r>
              <a:endParaRPr lang="ko-KR" alt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8" name="화살표: 오른쪽 7">
              <a:hlinkClick r:id="" action="ppaction://noaction"/>
              <a:extLst>
                <a:ext uri="{FF2B5EF4-FFF2-40B4-BE49-F238E27FC236}">
                  <a16:creationId xmlns:a16="http://schemas.microsoft.com/office/drawing/2014/main" id="{0F43B545-E59E-47F8-8221-ABAE840F983B}"/>
                </a:ext>
              </a:extLst>
            </p:cNvPr>
            <p:cNvSpPr/>
            <p:nvPr/>
          </p:nvSpPr>
          <p:spPr>
            <a:xfrm flipH="1">
              <a:off x="10773860" y="150995"/>
              <a:ext cx="251325" cy="187144"/>
            </a:xfrm>
            <a:prstGeom prst="rightArrow">
              <a:avLst>
                <a:gd name="adj1" fmla="val 50000"/>
                <a:gd name="adj2" fmla="val 73148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" name="Picture 17">
            <a:extLst>
              <a:ext uri="{FF2B5EF4-FFF2-40B4-BE49-F238E27FC236}">
                <a16:creationId xmlns:a16="http://schemas.microsoft.com/office/drawing/2014/main" id="{384E42CC-FD9B-4352-A253-E5405092D4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498" y="2572959"/>
            <a:ext cx="5400040" cy="1892300"/>
          </a:xfrm>
          <a:prstGeom prst="rect">
            <a:avLst/>
          </a:prstGeom>
          <a:noFill/>
          <a:ln w="17907" cap="rnd">
            <a:solidFill>
              <a:srgbClr val="000000"/>
            </a:solidFill>
            <a:prstDash val="solid"/>
            <a:miter/>
          </a:ln>
          <a:effectLst/>
        </p:spPr>
      </p:pic>
      <p:pic>
        <p:nvPicPr>
          <p:cNvPr id="11" name="Picture 19">
            <a:extLst>
              <a:ext uri="{FF2B5EF4-FFF2-40B4-BE49-F238E27FC236}">
                <a16:creationId xmlns:a16="http://schemas.microsoft.com/office/drawing/2014/main" id="{A3170A65-5E92-43BF-BC99-A93A603F9D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498" y="4490180"/>
            <a:ext cx="5400040" cy="1949831"/>
          </a:xfrm>
          <a:prstGeom prst="rect">
            <a:avLst/>
          </a:prstGeom>
          <a:noFill/>
          <a:ln w="17907" cap="rnd">
            <a:solidFill>
              <a:srgbClr val="000000"/>
            </a:solidFill>
            <a:prstDash val="solid"/>
            <a:miter/>
          </a:ln>
          <a:effectLst/>
        </p:spPr>
      </p:pic>
      <p:pic>
        <p:nvPicPr>
          <p:cNvPr id="12" name="Picture 21">
            <a:extLst>
              <a:ext uri="{FF2B5EF4-FFF2-40B4-BE49-F238E27FC236}">
                <a16:creationId xmlns:a16="http://schemas.microsoft.com/office/drawing/2014/main" id="{0C4BF35A-4E71-4B95-80EB-D9003ABFE6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1464" y="874788"/>
            <a:ext cx="5400040" cy="688975"/>
          </a:xfrm>
          <a:prstGeom prst="rect">
            <a:avLst/>
          </a:prstGeom>
          <a:noFill/>
          <a:ln w="17907" cap="rnd">
            <a:solidFill>
              <a:srgbClr val="000000"/>
            </a:solidFill>
            <a:prstDash val="solid"/>
            <a:miter/>
          </a:ln>
          <a:effectLst/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0CDBFD6-F657-449E-B95E-8D13AAC277E6}"/>
              </a:ext>
            </a:extLst>
          </p:cNvPr>
          <p:cNvSpPr txBox="1">
            <a:spLocks/>
          </p:cNvSpPr>
          <p:nvPr/>
        </p:nvSpPr>
        <p:spPr>
          <a:xfrm>
            <a:off x="6183088" y="1943396"/>
            <a:ext cx="5616792" cy="4545601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ko-KR" altLang="en-US" sz="1000" dirty="0"/>
              <a:t>터미널 실행</a:t>
            </a:r>
          </a:p>
          <a:p>
            <a:pPr>
              <a:lnSpc>
                <a:spcPct val="140000"/>
              </a:lnSpc>
            </a:pPr>
            <a:r>
              <a:rPr lang="ko-KR" altLang="en-US" sz="1000" dirty="0"/>
              <a:t>   </a:t>
            </a:r>
            <a:r>
              <a:rPr lang="en-US" altLang="ko-KR" sz="1000" dirty="0"/>
              <a:t># check</a:t>
            </a:r>
          </a:p>
        </p:txBody>
      </p:sp>
      <p:pic>
        <p:nvPicPr>
          <p:cNvPr id="14" name="Picture 23">
            <a:extLst>
              <a:ext uri="{FF2B5EF4-FFF2-40B4-BE49-F238E27FC236}">
                <a16:creationId xmlns:a16="http://schemas.microsoft.com/office/drawing/2014/main" id="{F4CC2A1A-931B-4388-B083-9C3D272377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4974" y="2491316"/>
            <a:ext cx="5113020" cy="833755"/>
          </a:xfrm>
          <a:prstGeom prst="rect">
            <a:avLst/>
          </a:prstGeom>
          <a:noFill/>
          <a:ln w="17907" cap="rnd">
            <a:solidFill>
              <a:srgbClr val="000000"/>
            </a:solidFill>
            <a:prstDash val="solid"/>
            <a:miter/>
          </a:ln>
          <a:effectLst/>
        </p:spPr>
      </p:pic>
    </p:spTree>
    <p:extLst>
      <p:ext uri="{BB962C8B-B14F-4D97-AF65-F5344CB8AC3E}">
        <p14:creationId xmlns:p14="http://schemas.microsoft.com/office/powerpoint/2010/main" val="16433453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E60E50-7DA3-41F4-B92E-B8A0C30C5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sz="2000" b="1" dirty="0">
                <a:solidFill>
                  <a:schemeClr val="bg1">
                    <a:lumMod val="65000"/>
                  </a:schemeClr>
                </a:solidFill>
              </a:rPr>
              <a:t>/Environ/WSL2</a:t>
            </a:r>
            <a:br>
              <a:rPr lang="en-US" altLang="ko-KR" dirty="0"/>
            </a:br>
            <a:r>
              <a:rPr lang="en-US" altLang="ko-KR" dirty="0"/>
              <a:t> </a:t>
            </a:r>
            <a:r>
              <a:rPr lang="en-US" altLang="ko-KR" dirty="0" err="1"/>
              <a:t>WSL2</a:t>
            </a:r>
            <a:r>
              <a:rPr lang="en-US" altLang="ko-KR" dirty="0"/>
              <a:t> </a:t>
            </a:r>
            <a:r>
              <a:rPr lang="ko-KR" altLang="en-US" dirty="0"/>
              <a:t>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21" name="화살표: 오른쪽 20">
            <a:hlinkClick r:id="" action="ppaction://noaction"/>
            <a:extLst>
              <a:ext uri="{FF2B5EF4-FFF2-40B4-BE49-F238E27FC236}">
                <a16:creationId xmlns:a16="http://schemas.microsoft.com/office/drawing/2014/main" id="{E124AE3B-A4C4-4C78-A74C-DAD808AD0882}"/>
              </a:ext>
            </a:extLst>
          </p:cNvPr>
          <p:cNvSpPr/>
          <p:nvPr/>
        </p:nvSpPr>
        <p:spPr>
          <a:xfrm flipH="1">
            <a:off x="580444" y="596349"/>
            <a:ext cx="257755" cy="206099"/>
          </a:xfrm>
          <a:prstGeom prst="rightArrow">
            <a:avLst>
              <a:gd name="adj1" fmla="val 50000"/>
              <a:gd name="adj2" fmla="val 73148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86E501C-0EC3-4EAE-A2E9-59C854E0D2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4258" y="1978939"/>
            <a:ext cx="5349876" cy="3211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3938F3E-DA3A-4BA9-9352-E5748507BE3F}"/>
              </a:ext>
            </a:extLst>
          </p:cNvPr>
          <p:cNvSpPr txBox="1"/>
          <p:nvPr/>
        </p:nvSpPr>
        <p:spPr>
          <a:xfrm>
            <a:off x="482032" y="5478449"/>
            <a:ext cx="11154329" cy="1020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/>
              <a:t>Windows10 </a:t>
            </a:r>
            <a:r>
              <a:rPr lang="ko-KR" altLang="en-US" sz="1400" dirty="0"/>
              <a:t>운영체제에서 리눅스 운영체제의 쉘</a:t>
            </a:r>
            <a:r>
              <a:rPr lang="en-US" altLang="ko-KR" sz="1400" dirty="0"/>
              <a:t>,</a:t>
            </a:r>
            <a:r>
              <a:rPr lang="ko-KR" altLang="en-US" sz="1400" dirty="0"/>
              <a:t>시스템을 사용할 수 있도록 지원해주는 기능</a:t>
            </a:r>
            <a:endParaRPr lang="en-US" altLang="ko-KR" sz="1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rgbClr val="FF0000"/>
                </a:solidFill>
              </a:rPr>
              <a:t>Windwos10 2004 </a:t>
            </a:r>
            <a:r>
              <a:rPr lang="ko-KR" altLang="en-US" sz="1400" dirty="0">
                <a:solidFill>
                  <a:srgbClr val="FF0000"/>
                </a:solidFill>
              </a:rPr>
              <a:t>버전</a:t>
            </a:r>
            <a:r>
              <a:rPr lang="ko-KR" altLang="en-US" sz="1400" dirty="0"/>
              <a:t>을 사용</a:t>
            </a:r>
            <a:endParaRPr lang="en-US" altLang="ko-KR" sz="1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/>
              <a:t>Hyper-V</a:t>
            </a:r>
            <a:r>
              <a:rPr lang="ko-KR" altLang="en-US" sz="1400" dirty="0"/>
              <a:t>를 사용하면서 다른 가상화 프로그램을 사용할 수 없음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0B2AB5BF-8041-499A-A7F3-92EF61AFA965}"/>
              </a:ext>
            </a:extLst>
          </p:cNvPr>
          <p:cNvGrpSpPr/>
          <p:nvPr/>
        </p:nvGrpSpPr>
        <p:grpSpPr>
          <a:xfrm>
            <a:off x="11593737" y="6457890"/>
            <a:ext cx="678993" cy="400110"/>
            <a:chOff x="10627762" y="-30288"/>
            <a:chExt cx="597159" cy="400110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D9EB34B6-6C69-4531-A55D-CE4F93D98903}"/>
                </a:ext>
              </a:extLst>
            </p:cNvPr>
            <p:cNvSpPr/>
            <p:nvPr/>
          </p:nvSpPr>
          <p:spPr>
            <a:xfrm>
              <a:off x="10675841" y="11905"/>
              <a:ext cx="464911" cy="338139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DD3723E-EBE5-46F9-BBF7-C1BB1986121A}"/>
                </a:ext>
              </a:extLst>
            </p:cNvPr>
            <p:cNvSpPr txBox="1"/>
            <p:nvPr/>
          </p:nvSpPr>
          <p:spPr>
            <a:xfrm>
              <a:off x="10627762" y="-30288"/>
              <a:ext cx="5971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2">
                      <a:lumMod val="50000"/>
                    </a:schemeClr>
                  </a:solidFill>
                </a:rPr>
                <a:t>L I N K</a:t>
              </a:r>
              <a:endParaRPr lang="ko-KR" alt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10" name="화살표: 오른쪽 9">
              <a:hlinkClick r:id="" action="ppaction://noaction"/>
              <a:extLst>
                <a:ext uri="{FF2B5EF4-FFF2-40B4-BE49-F238E27FC236}">
                  <a16:creationId xmlns:a16="http://schemas.microsoft.com/office/drawing/2014/main" id="{6531D6E2-6525-432C-BC29-B104F888CACE}"/>
                </a:ext>
              </a:extLst>
            </p:cNvPr>
            <p:cNvSpPr/>
            <p:nvPr/>
          </p:nvSpPr>
          <p:spPr>
            <a:xfrm flipH="1">
              <a:off x="10773860" y="150995"/>
              <a:ext cx="251325" cy="187144"/>
            </a:xfrm>
            <a:prstGeom prst="rightArrow">
              <a:avLst>
                <a:gd name="adj1" fmla="val 50000"/>
                <a:gd name="adj2" fmla="val 73148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5817990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1709BF-68D2-4582-8B4A-5FCCA2EA49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vi</a:t>
            </a:r>
            <a:r>
              <a:rPr lang="ko-KR" altLang="en-US" dirty="0"/>
              <a:t> </a:t>
            </a:r>
            <a:r>
              <a:rPr lang="en-US" altLang="ko-KR" dirty="0"/>
              <a:t>/</a:t>
            </a:r>
            <a:r>
              <a:rPr lang="en-US" altLang="ko-KR" dirty="0" err="1"/>
              <a:t>etc</a:t>
            </a:r>
            <a:r>
              <a:rPr lang="en-US" altLang="ko-KR" dirty="0"/>
              <a:t>/hosts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8E8A837-84F4-432F-B72B-7AE93F2317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A56D1D0-3706-4B78-A483-EC64C3A77A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4761" y="2401086"/>
            <a:ext cx="5010150" cy="113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9275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E60E50-7DA3-41F4-B92E-B8A0C30C5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sz="2000" b="1" dirty="0">
                <a:solidFill>
                  <a:schemeClr val="bg1">
                    <a:lumMod val="65000"/>
                  </a:schemeClr>
                </a:solidFill>
              </a:rPr>
              <a:t>/Environ/WSL2</a:t>
            </a:r>
            <a:br>
              <a:rPr lang="en-US" altLang="ko-KR" dirty="0"/>
            </a:br>
            <a:r>
              <a:rPr lang="en-US" altLang="ko-KR" dirty="0"/>
              <a:t> </a:t>
            </a:r>
            <a:r>
              <a:rPr lang="en-US" altLang="ko-KR" dirty="0" err="1"/>
              <a:t>WSL2</a:t>
            </a:r>
            <a:r>
              <a:rPr lang="en-US" altLang="ko-KR" dirty="0"/>
              <a:t> </a:t>
            </a:r>
            <a:r>
              <a:rPr lang="ko-KR" altLang="en-US" dirty="0"/>
              <a:t>설치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A156810-6881-42B6-805F-00802E79A2AB}"/>
              </a:ext>
            </a:extLst>
          </p:cNvPr>
          <p:cNvSpPr txBox="1">
            <a:spLocks/>
          </p:cNvSpPr>
          <p:nvPr/>
        </p:nvSpPr>
        <p:spPr>
          <a:xfrm>
            <a:off x="392122" y="1846728"/>
            <a:ext cx="5616792" cy="4642269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en-US" altLang="ko-KR" sz="1000" dirty="0"/>
              <a:t>1.</a:t>
            </a:r>
            <a:r>
              <a:rPr lang="ko-KR" altLang="en-US" sz="1000" dirty="0"/>
              <a:t>  윈도우 탐색기에 </a:t>
            </a:r>
            <a:r>
              <a:rPr lang="en-US" altLang="ko-KR" sz="1000"/>
              <a:t>“store” </a:t>
            </a:r>
            <a:r>
              <a:rPr lang="ko-KR" altLang="en-US" sz="1000" dirty="0"/>
              <a:t>를 검색한 후 </a:t>
            </a:r>
            <a:r>
              <a:rPr lang="en-US" altLang="ko-KR" sz="1000"/>
              <a:t>Microsoft Strore </a:t>
            </a:r>
            <a:r>
              <a:rPr lang="ko-KR" altLang="en-US" sz="1000" dirty="0"/>
              <a:t>실행 </a:t>
            </a:r>
            <a:r>
              <a:rPr lang="en-US" altLang="ko-KR" sz="1000" dirty="0"/>
              <a:t> </a:t>
            </a:r>
            <a:r>
              <a:rPr lang="ko-KR" altLang="en-US" sz="1000" dirty="0"/>
              <a:t> </a:t>
            </a:r>
            <a:endParaRPr lang="en-US" altLang="ko-KR" sz="1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B6A471-4799-492F-A15C-86BFC0061B2C}"/>
              </a:ext>
            </a:extLst>
          </p:cNvPr>
          <p:cNvSpPr txBox="1">
            <a:spLocks/>
          </p:cNvSpPr>
          <p:nvPr/>
        </p:nvSpPr>
        <p:spPr>
          <a:xfrm>
            <a:off x="6183086" y="1846728"/>
            <a:ext cx="5616792" cy="4642269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en-US" altLang="ko-KR" sz="1000" dirty="0"/>
              <a:t>2. </a:t>
            </a:r>
            <a:r>
              <a:rPr lang="ko-KR" altLang="en-US" sz="1000" dirty="0"/>
              <a:t>검색 버튼을 눌러서 </a:t>
            </a:r>
            <a:r>
              <a:rPr lang="en-US" altLang="ko-KR" sz="1000" dirty="0"/>
              <a:t>“</a:t>
            </a:r>
            <a:r>
              <a:rPr lang="en-US" altLang="ko-KR" sz="1000"/>
              <a:t>windows terminal</a:t>
            </a:r>
            <a:r>
              <a:rPr lang="en-US" altLang="ko-KR" sz="1000" dirty="0"/>
              <a:t>” </a:t>
            </a:r>
            <a:r>
              <a:rPr lang="ko-KR" altLang="en-US" sz="1000" dirty="0"/>
              <a:t>을 검색하고</a:t>
            </a:r>
            <a:r>
              <a:rPr lang="en-US" altLang="ko-KR" sz="1000" dirty="0"/>
              <a:t>, </a:t>
            </a:r>
            <a:r>
              <a:rPr lang="ko-KR" altLang="en-US" sz="1000" dirty="0"/>
              <a:t>설치</a:t>
            </a:r>
            <a:endParaRPr lang="en-US" altLang="ko-KR" sz="10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C0C0220-BD71-451C-9848-892FD7C1DA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6576" y="2223394"/>
            <a:ext cx="4855501" cy="779627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FA5E740C-31BC-4117-B0BF-7924CFA11452}"/>
              </a:ext>
            </a:extLst>
          </p:cNvPr>
          <p:cNvSpPr/>
          <p:nvPr/>
        </p:nvSpPr>
        <p:spPr>
          <a:xfrm>
            <a:off x="10776856" y="2358914"/>
            <a:ext cx="302821" cy="1543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CED94EB-2409-45C2-AF1A-A23868AB9F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12"/>
          <a:stretch/>
        </p:blipFill>
        <p:spPr>
          <a:xfrm>
            <a:off x="1312223" y="2387986"/>
            <a:ext cx="3526844" cy="306855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C6FE04F-909B-4CDC-8EF7-C924D77053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8111" y="3114896"/>
            <a:ext cx="4855501" cy="95571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0601FCE5-9621-4F51-986F-442225166F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6576" y="4191914"/>
            <a:ext cx="3087769" cy="1044673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87E64B85-DE89-4B4C-9B98-721759D8D6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57835" y="4184902"/>
            <a:ext cx="1324242" cy="1051685"/>
          </a:xfrm>
          <a:prstGeom prst="rect">
            <a:avLst/>
          </a:prstGeom>
        </p:spPr>
      </p:pic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81FEF55D-EC09-4303-BEBB-9A88B50D62E6}"/>
              </a:ext>
            </a:extLst>
          </p:cNvPr>
          <p:cNvSpPr/>
          <p:nvPr/>
        </p:nvSpPr>
        <p:spPr>
          <a:xfrm>
            <a:off x="9888517" y="4651367"/>
            <a:ext cx="148442" cy="118753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5FEB210-CDB4-41A5-A367-ACBC559291D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-1" r="201" b="26617"/>
          <a:stretch/>
        </p:blipFill>
        <p:spPr>
          <a:xfrm>
            <a:off x="6626576" y="5360141"/>
            <a:ext cx="3029488" cy="876067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C17B329D-56E0-41F4-A848-155BA347B371}"/>
              </a:ext>
            </a:extLst>
          </p:cNvPr>
          <p:cNvSpPr/>
          <p:nvPr/>
        </p:nvSpPr>
        <p:spPr>
          <a:xfrm>
            <a:off x="1181378" y="5236587"/>
            <a:ext cx="874353" cy="27651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15E4711-8FD7-4DB7-95DA-D2DB63ADE2B0}"/>
              </a:ext>
            </a:extLst>
          </p:cNvPr>
          <p:cNvSpPr/>
          <p:nvPr/>
        </p:nvSpPr>
        <p:spPr>
          <a:xfrm>
            <a:off x="1312223" y="2775155"/>
            <a:ext cx="874353" cy="27651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04853C1-981E-4A37-B507-0DB64650E834}"/>
              </a:ext>
            </a:extLst>
          </p:cNvPr>
          <p:cNvSpPr/>
          <p:nvPr/>
        </p:nvSpPr>
        <p:spPr>
          <a:xfrm>
            <a:off x="9591188" y="3429000"/>
            <a:ext cx="1234774" cy="27318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28DC192-1FB9-417C-9706-8C2C1FF55BAF}"/>
              </a:ext>
            </a:extLst>
          </p:cNvPr>
          <p:cNvSpPr/>
          <p:nvPr/>
        </p:nvSpPr>
        <p:spPr>
          <a:xfrm>
            <a:off x="8923061" y="4403149"/>
            <a:ext cx="733003" cy="1688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화살표: 오른쪽 20">
            <a:hlinkClick r:id="" action="ppaction://noaction"/>
            <a:extLst>
              <a:ext uri="{FF2B5EF4-FFF2-40B4-BE49-F238E27FC236}">
                <a16:creationId xmlns:a16="http://schemas.microsoft.com/office/drawing/2014/main" id="{E124AE3B-A4C4-4C78-A74C-DAD808AD0882}"/>
              </a:ext>
            </a:extLst>
          </p:cNvPr>
          <p:cNvSpPr/>
          <p:nvPr/>
        </p:nvSpPr>
        <p:spPr>
          <a:xfrm flipH="1">
            <a:off x="580444" y="596349"/>
            <a:ext cx="257755" cy="206099"/>
          </a:xfrm>
          <a:prstGeom prst="rightArrow">
            <a:avLst>
              <a:gd name="adj1" fmla="val 50000"/>
              <a:gd name="adj2" fmla="val 73148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352D705D-AF26-483F-8B7B-E3D0BF76F0CB}"/>
              </a:ext>
            </a:extLst>
          </p:cNvPr>
          <p:cNvGrpSpPr/>
          <p:nvPr/>
        </p:nvGrpSpPr>
        <p:grpSpPr>
          <a:xfrm>
            <a:off x="11593737" y="6457890"/>
            <a:ext cx="678993" cy="400110"/>
            <a:chOff x="10627762" y="-30288"/>
            <a:chExt cx="597159" cy="400110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5405CB31-1518-4C6C-AB81-4795BE5CDD89}"/>
                </a:ext>
              </a:extLst>
            </p:cNvPr>
            <p:cNvSpPr/>
            <p:nvPr/>
          </p:nvSpPr>
          <p:spPr>
            <a:xfrm>
              <a:off x="10675841" y="11905"/>
              <a:ext cx="464911" cy="338139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01376F3-9890-4051-B698-8F7B589F0D27}"/>
                </a:ext>
              </a:extLst>
            </p:cNvPr>
            <p:cNvSpPr txBox="1"/>
            <p:nvPr/>
          </p:nvSpPr>
          <p:spPr>
            <a:xfrm>
              <a:off x="10627762" y="-30288"/>
              <a:ext cx="5971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2">
                      <a:lumMod val="50000"/>
                    </a:schemeClr>
                  </a:solidFill>
                </a:rPr>
                <a:t>L I N K</a:t>
              </a:r>
              <a:endParaRPr lang="ko-KR" alt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25" name="화살표: 오른쪽 24">
              <a:hlinkClick r:id="" action="ppaction://noaction"/>
              <a:extLst>
                <a:ext uri="{FF2B5EF4-FFF2-40B4-BE49-F238E27FC236}">
                  <a16:creationId xmlns:a16="http://schemas.microsoft.com/office/drawing/2014/main" id="{2B9ECDEF-88AF-4F14-8F87-9E77F2C16DD5}"/>
                </a:ext>
              </a:extLst>
            </p:cNvPr>
            <p:cNvSpPr/>
            <p:nvPr/>
          </p:nvSpPr>
          <p:spPr>
            <a:xfrm flipH="1">
              <a:off x="10773860" y="150995"/>
              <a:ext cx="251325" cy="187144"/>
            </a:xfrm>
            <a:prstGeom prst="rightArrow">
              <a:avLst>
                <a:gd name="adj1" fmla="val 50000"/>
                <a:gd name="adj2" fmla="val 73148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1281232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화살표: 오른쪽 8">
            <a:hlinkClick r:id="" action="ppaction://noaction"/>
            <a:extLst>
              <a:ext uri="{FF2B5EF4-FFF2-40B4-BE49-F238E27FC236}">
                <a16:creationId xmlns:a16="http://schemas.microsoft.com/office/drawing/2014/main" id="{36DC0363-5748-4238-A24E-3E0F461FCB92}"/>
              </a:ext>
            </a:extLst>
          </p:cNvPr>
          <p:cNvSpPr/>
          <p:nvPr/>
        </p:nvSpPr>
        <p:spPr>
          <a:xfrm flipH="1">
            <a:off x="134367" y="97585"/>
            <a:ext cx="257755" cy="206099"/>
          </a:xfrm>
          <a:prstGeom prst="rightArrow">
            <a:avLst>
              <a:gd name="adj1" fmla="val 50000"/>
              <a:gd name="adj2" fmla="val 73148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2DF244-1E45-44A0-B32E-616FEC167CD6}"/>
              </a:ext>
            </a:extLst>
          </p:cNvPr>
          <p:cNvSpPr txBox="1">
            <a:spLocks/>
          </p:cNvSpPr>
          <p:nvPr/>
        </p:nvSpPr>
        <p:spPr>
          <a:xfrm>
            <a:off x="392122" y="368998"/>
            <a:ext cx="5616792" cy="6120000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en-US" altLang="ko-KR" sz="1000" dirty="0"/>
              <a:t>3. </a:t>
            </a:r>
            <a:r>
              <a:rPr lang="ko-KR" altLang="en-US" sz="1000" dirty="0"/>
              <a:t>설치를 완료하였다면</a:t>
            </a:r>
            <a:r>
              <a:rPr lang="en-US" altLang="ko-KR" sz="1000" dirty="0"/>
              <a:t>,</a:t>
            </a:r>
            <a:r>
              <a:rPr lang="ko-KR" altLang="en-US" sz="1000" dirty="0"/>
              <a:t> 다시 컴퓨터 좌측 하단의 </a:t>
            </a:r>
            <a:r>
              <a:rPr lang="ko-KR" altLang="en-US" sz="1000"/>
              <a:t>돋보기에서 </a:t>
            </a:r>
            <a:r>
              <a:rPr lang="en-US" altLang="ko-KR" sz="1000"/>
              <a:t>Terminal</a:t>
            </a:r>
            <a:r>
              <a:rPr lang="ko-KR" altLang="en-US" sz="1000" dirty="0"/>
              <a:t>을 검색하고</a:t>
            </a:r>
            <a:r>
              <a:rPr lang="en-US" altLang="ko-KR" sz="1000" dirty="0"/>
              <a:t>, </a:t>
            </a:r>
            <a:r>
              <a:rPr lang="ko-KR" altLang="en-US" sz="1000" dirty="0"/>
              <a:t>관리자 권한으로 터미널을 실행</a:t>
            </a:r>
            <a:r>
              <a:rPr lang="en-US" altLang="ko-KR" sz="1000" dirty="0"/>
              <a:t>.</a:t>
            </a:r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r>
              <a:rPr lang="en-US" altLang="ko-KR" sz="1000" dirty="0"/>
              <a:t>4. </a:t>
            </a:r>
            <a:r>
              <a:rPr lang="ko-KR" altLang="en-US" sz="1000" dirty="0"/>
              <a:t>윈도우 터미널에 아래 명령어를 순서대로 입력해주세요</a:t>
            </a:r>
            <a:r>
              <a:rPr lang="en-US" altLang="ko-KR" sz="1000" dirty="0"/>
              <a:t>.</a:t>
            </a:r>
          </a:p>
          <a:p>
            <a:pPr>
              <a:lnSpc>
                <a:spcPct val="140000"/>
              </a:lnSpc>
            </a:pPr>
            <a:r>
              <a:rPr lang="en-US" altLang="ko-KR" sz="900" err="1">
                <a:solidFill>
                  <a:srgbClr val="00B050"/>
                </a:solidFill>
              </a:rPr>
              <a:t>dism</a:t>
            </a:r>
            <a:r>
              <a:rPr lang="en-US" altLang="ko-KR" sz="900">
                <a:solidFill>
                  <a:srgbClr val="00B050"/>
                </a:solidFill>
              </a:rPr>
              <a:t>.exe /online /enable-feature /featurename:Microsoft-Windows-Subsystem-Linux </a:t>
            </a:r>
            <a:r>
              <a:rPr lang="en-US" altLang="ko-KR" sz="900" dirty="0">
                <a:solidFill>
                  <a:srgbClr val="00B050"/>
                </a:solidFill>
              </a:rPr>
              <a:t>/all </a:t>
            </a:r>
            <a:r>
              <a:rPr lang="en-US" altLang="ko-KR" sz="900">
                <a:solidFill>
                  <a:srgbClr val="00B050"/>
                </a:solidFill>
              </a:rPr>
              <a:t>/norestart</a:t>
            </a:r>
            <a:endParaRPr lang="en-US" altLang="ko-KR" sz="900" dirty="0">
              <a:solidFill>
                <a:srgbClr val="00B050"/>
              </a:solidFill>
            </a:endParaRPr>
          </a:p>
          <a:p>
            <a:pPr>
              <a:lnSpc>
                <a:spcPct val="140000"/>
              </a:lnSpc>
            </a:pPr>
            <a:r>
              <a:rPr lang="en-US" altLang="ko-KR" sz="900" err="1">
                <a:solidFill>
                  <a:srgbClr val="00B050"/>
                </a:solidFill>
              </a:rPr>
              <a:t>dism</a:t>
            </a:r>
            <a:r>
              <a:rPr lang="en-US" altLang="ko-KR" sz="900">
                <a:solidFill>
                  <a:srgbClr val="00B050"/>
                </a:solidFill>
              </a:rPr>
              <a:t>.exe /online /enable-feature /featurename:VirtualMachinePlatform </a:t>
            </a:r>
            <a:r>
              <a:rPr lang="en-US" altLang="ko-KR" sz="900" dirty="0">
                <a:solidFill>
                  <a:srgbClr val="00B050"/>
                </a:solidFill>
              </a:rPr>
              <a:t>/all </a:t>
            </a:r>
            <a:r>
              <a:rPr lang="en-US" altLang="ko-KR" sz="900">
                <a:solidFill>
                  <a:srgbClr val="00B050"/>
                </a:solidFill>
              </a:rPr>
              <a:t>/norestart</a:t>
            </a:r>
            <a:endParaRPr lang="en-US" altLang="ko-KR" sz="900" dirty="0">
              <a:solidFill>
                <a:srgbClr val="00B050"/>
              </a:solidFill>
            </a:endParaRPr>
          </a:p>
          <a:p>
            <a:pPr>
              <a:lnSpc>
                <a:spcPct val="140000"/>
              </a:lnSpc>
            </a:pPr>
            <a:endParaRPr lang="en-US" altLang="ko-KR" sz="900" dirty="0"/>
          </a:p>
          <a:p>
            <a:pPr>
              <a:lnSpc>
                <a:spcPct val="140000"/>
              </a:lnSpc>
            </a:pPr>
            <a:endParaRPr lang="en-US" altLang="ko-KR" sz="900" dirty="0"/>
          </a:p>
          <a:p>
            <a:pPr>
              <a:lnSpc>
                <a:spcPct val="140000"/>
              </a:lnSpc>
            </a:pPr>
            <a:endParaRPr lang="ko-KR" altLang="en-US" sz="9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B02FE9C-319E-4A1A-B3F6-06CCEB53FD1E}"/>
              </a:ext>
            </a:extLst>
          </p:cNvPr>
          <p:cNvSpPr txBox="1">
            <a:spLocks/>
          </p:cNvSpPr>
          <p:nvPr/>
        </p:nvSpPr>
        <p:spPr>
          <a:xfrm>
            <a:off x="6183088" y="368998"/>
            <a:ext cx="5616792" cy="6120000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en-US" altLang="ko-KR" sz="1000" dirty="0"/>
              <a:t>5. 4</a:t>
            </a:r>
            <a:r>
              <a:rPr lang="ko-KR" altLang="en-US" sz="1000" dirty="0"/>
              <a:t>번 작업이 완료되었다면 설정을 적용하기 위해 컴퓨터를 재부팅 한다</a:t>
            </a:r>
            <a:r>
              <a:rPr lang="en-US" altLang="ko-KR" sz="1000" dirty="0"/>
              <a:t>.</a:t>
            </a:r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r>
              <a:rPr lang="en-US" altLang="ko-KR" sz="1000" dirty="0"/>
              <a:t>6. </a:t>
            </a:r>
            <a:r>
              <a:rPr lang="ko-KR" altLang="en-US" sz="1000" dirty="0"/>
              <a:t>재부팅 후 마이크로소프트 스토어를 켜서</a:t>
            </a:r>
            <a:r>
              <a:rPr lang="en-US" altLang="ko-KR" sz="1000" dirty="0"/>
              <a:t>, </a:t>
            </a:r>
            <a:r>
              <a:rPr lang="ko-KR" altLang="en-US" sz="1000" dirty="0"/>
              <a:t>우분투를 설치해준다</a:t>
            </a:r>
            <a:r>
              <a:rPr lang="en-US" altLang="ko-KR" sz="1000" dirty="0"/>
              <a:t>.</a:t>
            </a:r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r>
              <a:rPr lang="en-US" altLang="ko-KR" sz="1000" dirty="0"/>
              <a:t>7. </a:t>
            </a:r>
            <a:r>
              <a:rPr lang="ko-KR" altLang="en-US" sz="1000" dirty="0"/>
              <a:t>설치가 완료되면 스토어에서 실행 버튼을 누른다</a:t>
            </a:r>
            <a:r>
              <a:rPr lang="en-US" altLang="ko-KR" sz="1000" dirty="0"/>
              <a:t>. </a:t>
            </a:r>
          </a:p>
          <a:p>
            <a:pPr>
              <a:lnSpc>
                <a:spcPct val="140000"/>
              </a:lnSpc>
            </a:pPr>
            <a:r>
              <a:rPr lang="en-US" altLang="ko-KR" sz="1000" dirty="0"/>
              <a:t>“Installing, this </a:t>
            </a:r>
            <a:r>
              <a:rPr lang="en-US" altLang="ko-KR" sz="1000"/>
              <a:t>may take a few minutes</a:t>
            </a:r>
            <a:r>
              <a:rPr lang="en-US" altLang="ko-KR" sz="1000" dirty="0"/>
              <a:t>…” </a:t>
            </a:r>
            <a:r>
              <a:rPr lang="ko-KR" altLang="en-US" sz="1000" dirty="0"/>
              <a:t>다음 줄이 나올 때 까지 기다린다</a:t>
            </a:r>
            <a:r>
              <a:rPr lang="en-US" altLang="ko-KR" sz="1000" dirty="0"/>
              <a:t>.</a:t>
            </a:r>
            <a:endParaRPr lang="ko-KR" altLang="en-US" sz="10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DF1763B-0B00-4D2E-A132-5814BD8D8D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8632" y="938784"/>
            <a:ext cx="2574664" cy="273558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4595BD3-7D0D-490B-B773-C065B3EDF8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071" y="4457817"/>
            <a:ext cx="3836289" cy="189059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9CAE49D-319D-4B77-9EA6-A54E73A894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6521" y="1161355"/>
            <a:ext cx="5231120" cy="120617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4FC8342-6507-4822-BF14-ECF2A18436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6520" y="2576338"/>
            <a:ext cx="5231119" cy="1527015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F01FCDDF-6EEA-4443-B550-046EC016CF34}"/>
              </a:ext>
            </a:extLst>
          </p:cNvPr>
          <p:cNvSpPr/>
          <p:nvPr/>
        </p:nvSpPr>
        <p:spPr>
          <a:xfrm>
            <a:off x="949070" y="4877035"/>
            <a:ext cx="3836289" cy="1688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44303A4-1256-4FCA-9022-DF871E2A6DD1}"/>
              </a:ext>
            </a:extLst>
          </p:cNvPr>
          <p:cNvSpPr/>
          <p:nvPr/>
        </p:nvSpPr>
        <p:spPr>
          <a:xfrm>
            <a:off x="949069" y="5528297"/>
            <a:ext cx="3836289" cy="1688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C9306F8-0CD3-4D9E-9461-769A6DC8B4D7}"/>
              </a:ext>
            </a:extLst>
          </p:cNvPr>
          <p:cNvSpPr/>
          <p:nvPr/>
        </p:nvSpPr>
        <p:spPr>
          <a:xfrm>
            <a:off x="9764724" y="1455769"/>
            <a:ext cx="1467043" cy="2929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4BCCD89-2C3E-4CA5-A6BE-F9238C6AADA0}"/>
              </a:ext>
            </a:extLst>
          </p:cNvPr>
          <p:cNvSpPr/>
          <p:nvPr/>
        </p:nvSpPr>
        <p:spPr>
          <a:xfrm>
            <a:off x="10178540" y="3158773"/>
            <a:ext cx="1058565" cy="2702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7B1EDFD-B47A-4168-B98D-8252C239C4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56520" y="4832767"/>
            <a:ext cx="5231119" cy="1434199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B67FD0CC-4F0B-46E1-9C63-0FBD15EFBF34}"/>
              </a:ext>
            </a:extLst>
          </p:cNvPr>
          <p:cNvSpPr/>
          <p:nvPr/>
        </p:nvSpPr>
        <p:spPr>
          <a:xfrm>
            <a:off x="10178540" y="5258310"/>
            <a:ext cx="923963" cy="2147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9F95F58D-1CE5-4E34-A5F2-F1049E4E4D1C}"/>
              </a:ext>
            </a:extLst>
          </p:cNvPr>
          <p:cNvGrpSpPr/>
          <p:nvPr/>
        </p:nvGrpSpPr>
        <p:grpSpPr>
          <a:xfrm>
            <a:off x="11593737" y="6457890"/>
            <a:ext cx="678993" cy="400110"/>
            <a:chOff x="10627762" y="-30288"/>
            <a:chExt cx="597159" cy="400110"/>
          </a:xfrm>
        </p:grpSpPr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878EAB9E-1E26-41A0-8192-7DC47D6D6759}"/>
                </a:ext>
              </a:extLst>
            </p:cNvPr>
            <p:cNvSpPr/>
            <p:nvPr/>
          </p:nvSpPr>
          <p:spPr>
            <a:xfrm>
              <a:off x="10675841" y="11905"/>
              <a:ext cx="464911" cy="338139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1AD2403-EA51-4597-9B6C-5BA6B096B909}"/>
                </a:ext>
              </a:extLst>
            </p:cNvPr>
            <p:cNvSpPr txBox="1"/>
            <p:nvPr/>
          </p:nvSpPr>
          <p:spPr>
            <a:xfrm>
              <a:off x="10627762" y="-30288"/>
              <a:ext cx="5971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2">
                      <a:lumMod val="50000"/>
                    </a:schemeClr>
                  </a:solidFill>
                </a:rPr>
                <a:t>L I N K</a:t>
              </a:r>
              <a:endParaRPr lang="ko-KR" alt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20" name="화살표: 오른쪽 19">
              <a:hlinkClick r:id="" action="ppaction://noaction"/>
              <a:extLst>
                <a:ext uri="{FF2B5EF4-FFF2-40B4-BE49-F238E27FC236}">
                  <a16:creationId xmlns:a16="http://schemas.microsoft.com/office/drawing/2014/main" id="{131CC4FD-9F78-4686-B8FE-6E23511C56CD}"/>
                </a:ext>
              </a:extLst>
            </p:cNvPr>
            <p:cNvSpPr/>
            <p:nvPr/>
          </p:nvSpPr>
          <p:spPr>
            <a:xfrm flipH="1">
              <a:off x="10773860" y="150995"/>
              <a:ext cx="251325" cy="187144"/>
            </a:xfrm>
            <a:prstGeom prst="rightArrow">
              <a:avLst>
                <a:gd name="adj1" fmla="val 50000"/>
                <a:gd name="adj2" fmla="val 73148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2711890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E12DF244-1E45-44A0-B32E-616FEC167CD6}"/>
              </a:ext>
            </a:extLst>
          </p:cNvPr>
          <p:cNvSpPr txBox="1">
            <a:spLocks/>
          </p:cNvSpPr>
          <p:nvPr/>
        </p:nvSpPr>
        <p:spPr>
          <a:xfrm>
            <a:off x="392122" y="368998"/>
            <a:ext cx="5616792" cy="6120000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en-US" altLang="ko-KR" sz="1000" dirty="0"/>
              <a:t>8</a:t>
            </a:r>
            <a:r>
              <a:rPr lang="en-US" altLang="ko-KR" sz="1000"/>
              <a:t>. Username </a:t>
            </a:r>
            <a:r>
              <a:rPr lang="ko-KR" altLang="en-US" sz="1000" dirty="0"/>
              <a:t>을 입력하라는 메시지가 출력된다</a:t>
            </a:r>
            <a:r>
              <a:rPr lang="en-US" altLang="ko-KR" sz="1000" dirty="0"/>
              <a:t>. </a:t>
            </a:r>
          </a:p>
          <a:p>
            <a:pPr>
              <a:lnSpc>
                <a:spcPct val="140000"/>
              </a:lnSpc>
            </a:pPr>
            <a:r>
              <a:rPr lang="ko-KR" altLang="en-US" sz="1000" dirty="0"/>
              <a:t>새로 설치할 우분투의 사용자명과 비밀번호를 여기서 설정하면 된다</a:t>
            </a:r>
            <a:r>
              <a:rPr lang="en-US" altLang="ko-KR" sz="1000" dirty="0"/>
              <a:t>.</a:t>
            </a:r>
          </a:p>
          <a:p>
            <a:pPr>
              <a:lnSpc>
                <a:spcPct val="140000"/>
              </a:lnSpc>
            </a:pPr>
            <a:r>
              <a:rPr lang="en-US" altLang="ko-KR" sz="900" dirty="0">
                <a:solidFill>
                  <a:srgbClr val="00B050"/>
                </a:solidFill>
              </a:rPr>
              <a:t>( </a:t>
            </a:r>
            <a:r>
              <a:rPr lang="ko-KR" altLang="en-US" sz="900" dirty="0">
                <a:solidFill>
                  <a:srgbClr val="00B050"/>
                </a:solidFill>
              </a:rPr>
              <a:t>기존 윈도우의 계정이름</a:t>
            </a:r>
            <a:r>
              <a:rPr lang="en-US" altLang="ko-KR" sz="900" dirty="0">
                <a:solidFill>
                  <a:srgbClr val="00B050"/>
                </a:solidFill>
              </a:rPr>
              <a:t>, </a:t>
            </a:r>
            <a:r>
              <a:rPr lang="ko-KR" altLang="en-US" sz="900" dirty="0">
                <a:solidFill>
                  <a:srgbClr val="00B050"/>
                </a:solidFill>
              </a:rPr>
              <a:t>비밀번호와 똑같이 할 필요는 없다</a:t>
            </a:r>
            <a:r>
              <a:rPr lang="en-US" altLang="ko-KR" sz="900" dirty="0">
                <a:solidFill>
                  <a:srgbClr val="00B050"/>
                </a:solidFill>
              </a:rPr>
              <a:t>. </a:t>
            </a:r>
            <a:r>
              <a:rPr lang="ko-KR" altLang="en-US" sz="900" dirty="0">
                <a:solidFill>
                  <a:srgbClr val="00B050"/>
                </a:solidFill>
              </a:rPr>
              <a:t>기억하기 어려우면 똑같이 해도 됨</a:t>
            </a:r>
            <a:r>
              <a:rPr lang="en-US" altLang="ko-KR" sz="900" dirty="0">
                <a:solidFill>
                  <a:srgbClr val="00B050"/>
                </a:solidFill>
              </a:rPr>
              <a:t>)</a:t>
            </a:r>
          </a:p>
          <a:p>
            <a:pPr>
              <a:lnSpc>
                <a:spcPct val="140000"/>
              </a:lnSpc>
            </a:pPr>
            <a:endParaRPr lang="en-US" altLang="ko-KR" sz="900" dirty="0">
              <a:solidFill>
                <a:srgbClr val="00B050"/>
              </a:solidFill>
            </a:endParaRPr>
          </a:p>
          <a:p>
            <a:pPr>
              <a:lnSpc>
                <a:spcPct val="140000"/>
              </a:lnSpc>
            </a:pPr>
            <a:endParaRPr lang="en-US" altLang="ko-KR" sz="900" dirty="0">
              <a:solidFill>
                <a:srgbClr val="00B050"/>
              </a:solidFill>
            </a:endParaRPr>
          </a:p>
          <a:p>
            <a:pPr>
              <a:lnSpc>
                <a:spcPct val="140000"/>
              </a:lnSpc>
            </a:pPr>
            <a:endParaRPr lang="en-US" altLang="ko-KR" sz="900" dirty="0">
              <a:solidFill>
                <a:srgbClr val="00B050"/>
              </a:solidFill>
            </a:endParaRPr>
          </a:p>
          <a:p>
            <a:pPr>
              <a:lnSpc>
                <a:spcPct val="140000"/>
              </a:lnSpc>
            </a:pPr>
            <a:endParaRPr lang="en-US" altLang="ko-KR" sz="900" dirty="0">
              <a:solidFill>
                <a:srgbClr val="00B050"/>
              </a:solidFill>
            </a:endParaRPr>
          </a:p>
          <a:p>
            <a:pPr>
              <a:lnSpc>
                <a:spcPct val="140000"/>
              </a:lnSpc>
            </a:pPr>
            <a:endParaRPr lang="en-US" altLang="ko-KR" sz="900" dirty="0">
              <a:solidFill>
                <a:srgbClr val="00B050"/>
              </a:solidFill>
            </a:endParaRPr>
          </a:p>
          <a:p>
            <a:pPr>
              <a:lnSpc>
                <a:spcPct val="140000"/>
              </a:lnSpc>
            </a:pPr>
            <a:endParaRPr lang="en-US" altLang="ko-KR" sz="900" dirty="0">
              <a:solidFill>
                <a:srgbClr val="00B050"/>
              </a:solidFill>
            </a:endParaRPr>
          </a:p>
          <a:p>
            <a:pPr>
              <a:lnSpc>
                <a:spcPct val="140000"/>
              </a:lnSpc>
            </a:pPr>
            <a:endParaRPr lang="en-US" altLang="ko-KR" sz="900" dirty="0">
              <a:solidFill>
                <a:srgbClr val="00B050"/>
              </a:solidFill>
            </a:endParaRPr>
          </a:p>
          <a:p>
            <a:pPr>
              <a:lnSpc>
                <a:spcPct val="140000"/>
              </a:lnSpc>
            </a:pPr>
            <a:endParaRPr lang="en-US" altLang="ko-KR" sz="900" dirty="0">
              <a:solidFill>
                <a:srgbClr val="00B050"/>
              </a:solidFill>
            </a:endParaRPr>
          </a:p>
          <a:p>
            <a:pPr>
              <a:lnSpc>
                <a:spcPct val="140000"/>
              </a:lnSpc>
            </a:pPr>
            <a:r>
              <a:rPr lang="en-US" altLang="ko-KR" sz="1000" dirty="0"/>
              <a:t>9. </a:t>
            </a:r>
            <a:r>
              <a:rPr lang="ko-KR" altLang="en-US" sz="1000" dirty="0"/>
              <a:t>설정이 완료되면 이 창을 닫고</a:t>
            </a:r>
            <a:r>
              <a:rPr lang="en-US" altLang="ko-KR" sz="1000" dirty="0"/>
              <a:t>, </a:t>
            </a:r>
            <a:r>
              <a:rPr lang="ko-KR" altLang="en-US" sz="1000" dirty="0"/>
              <a:t>다시 관리자 권한으로 </a:t>
            </a:r>
            <a:r>
              <a:rPr lang="en-US" altLang="ko-KR" sz="1000"/>
              <a:t>windows</a:t>
            </a:r>
            <a:r>
              <a:rPr lang="ko-KR" altLang="en-US" sz="1000"/>
              <a:t> </a:t>
            </a:r>
            <a:r>
              <a:rPr lang="en-US" altLang="ko-KR" sz="1000"/>
              <a:t>terminal</a:t>
            </a:r>
            <a:r>
              <a:rPr lang="ko-KR" altLang="en-US" sz="1000"/>
              <a:t> </a:t>
            </a:r>
            <a:r>
              <a:rPr lang="ko-KR" altLang="en-US" sz="1000" dirty="0"/>
              <a:t>을 실행시킨다</a:t>
            </a:r>
            <a:r>
              <a:rPr lang="en-US" altLang="ko-KR" sz="1000" dirty="0"/>
              <a:t>.</a:t>
            </a:r>
          </a:p>
          <a:p>
            <a:pPr>
              <a:lnSpc>
                <a:spcPct val="140000"/>
              </a:lnSpc>
            </a:pPr>
            <a:r>
              <a:rPr lang="ko-KR" altLang="en-US" sz="1000" dirty="0"/>
              <a:t>명령창에 </a:t>
            </a:r>
            <a:r>
              <a:rPr lang="en-US" altLang="ko-KR" sz="1000" dirty="0" err="1"/>
              <a:t>wsl</a:t>
            </a:r>
            <a:r>
              <a:rPr lang="en-US" altLang="ko-KR" sz="1000" dirty="0"/>
              <a:t> </a:t>
            </a:r>
            <a:r>
              <a:rPr lang="ko-KR" altLang="en-US" sz="1000" dirty="0"/>
              <a:t>을 쳤을 때 다음과 같은 화면이 나오면 정상적으로 설치가 </a:t>
            </a:r>
            <a:r>
              <a:rPr lang="ko-KR" altLang="en-US" sz="1000" dirty="0" err="1"/>
              <a:t>완료된것</a:t>
            </a:r>
            <a:r>
              <a:rPr lang="en-US" altLang="ko-KR" sz="1000" dirty="0"/>
              <a:t>.</a:t>
            </a:r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r>
              <a:rPr lang="en-US" altLang="ko-KR" sz="1000" dirty="0"/>
              <a:t>10. </a:t>
            </a:r>
            <a:r>
              <a:rPr lang="ko-KR" altLang="en-US" sz="1000"/>
              <a:t>다시 </a:t>
            </a:r>
            <a:r>
              <a:rPr lang="en-US" altLang="ko-KR" sz="1000"/>
              <a:t>“exit</a:t>
            </a:r>
            <a:r>
              <a:rPr lang="en-US" altLang="ko-KR" sz="1000" dirty="0"/>
              <a:t>” </a:t>
            </a:r>
            <a:r>
              <a:rPr lang="ko-KR" altLang="en-US" sz="1000" dirty="0"/>
              <a:t>를 입력하여 터미널로 나가준다</a:t>
            </a:r>
            <a:r>
              <a:rPr lang="en-US" altLang="ko-KR" sz="1000" dirty="0"/>
              <a:t>.</a:t>
            </a:r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ko-KR" altLang="en-US" sz="10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B02FE9C-319E-4A1A-B3F6-06CCEB53FD1E}"/>
              </a:ext>
            </a:extLst>
          </p:cNvPr>
          <p:cNvSpPr txBox="1">
            <a:spLocks/>
          </p:cNvSpPr>
          <p:nvPr/>
        </p:nvSpPr>
        <p:spPr>
          <a:xfrm>
            <a:off x="6183088" y="368998"/>
            <a:ext cx="5616792" cy="6120000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en-US" altLang="ko-KR" sz="1000" dirty="0"/>
              <a:t>11. </a:t>
            </a:r>
            <a:r>
              <a:rPr lang="ko-KR" altLang="en-US" sz="1000" dirty="0"/>
              <a:t>다음 명령어를 입력하여  </a:t>
            </a:r>
            <a:r>
              <a:rPr lang="en-US" altLang="ko-KR" sz="1000" dirty="0" err="1"/>
              <a:t>wsl</a:t>
            </a:r>
            <a:r>
              <a:rPr lang="en-US" altLang="ko-KR" sz="1000" dirty="0"/>
              <a:t> </a:t>
            </a:r>
            <a:r>
              <a:rPr lang="ko-KR" altLang="en-US" sz="1000" dirty="0"/>
              <a:t>버전을 확인한다</a:t>
            </a:r>
            <a:r>
              <a:rPr lang="en-US" altLang="ko-KR" sz="1000" dirty="0"/>
              <a:t>.</a:t>
            </a:r>
          </a:p>
          <a:p>
            <a:pPr>
              <a:lnSpc>
                <a:spcPct val="140000"/>
              </a:lnSpc>
            </a:pPr>
            <a:r>
              <a:rPr lang="en-US" altLang="ko-KR" sz="900" dirty="0" err="1">
                <a:solidFill>
                  <a:srgbClr val="00B050"/>
                </a:solidFill>
              </a:rPr>
              <a:t>wsl</a:t>
            </a:r>
            <a:r>
              <a:rPr lang="en-US" altLang="ko-KR" sz="900" dirty="0">
                <a:solidFill>
                  <a:srgbClr val="00B050"/>
                </a:solidFill>
              </a:rPr>
              <a:t> –l -v</a:t>
            </a:r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r>
              <a:rPr lang="en-US" altLang="ko-KR" sz="1000" dirty="0"/>
              <a:t>12. </a:t>
            </a:r>
            <a:r>
              <a:rPr lang="ko-KR" altLang="en-US" sz="1000" dirty="0"/>
              <a:t>다음 페이지에서 커널 업데이트 패키지를 다운받는다</a:t>
            </a:r>
            <a:r>
              <a:rPr lang="en-US" altLang="ko-KR" sz="1000" dirty="0"/>
              <a:t>. (</a:t>
            </a:r>
            <a:r>
              <a:rPr lang="ko-KR" altLang="en-US" sz="1000" dirty="0"/>
              <a:t>각 운영체제</a:t>
            </a:r>
            <a:r>
              <a:rPr lang="en-US" altLang="ko-KR" sz="1000" dirty="0"/>
              <a:t>, </a:t>
            </a:r>
            <a:r>
              <a:rPr lang="en-US" altLang="ko-KR" sz="1000" dirty="0" err="1"/>
              <a:t>cpu</a:t>
            </a:r>
            <a:r>
              <a:rPr lang="en-US" altLang="ko-KR" sz="1000" dirty="0"/>
              <a:t> </a:t>
            </a:r>
            <a:r>
              <a:rPr lang="ko-KR" altLang="en-US" sz="1000" dirty="0"/>
              <a:t>에 맞는 패키지</a:t>
            </a:r>
            <a:r>
              <a:rPr lang="en-US" altLang="ko-KR" sz="1000" dirty="0"/>
              <a:t>)</a:t>
            </a:r>
          </a:p>
          <a:p>
            <a:pPr>
              <a:lnSpc>
                <a:spcPct val="140000"/>
              </a:lnSpc>
            </a:pPr>
            <a:r>
              <a:rPr lang="en-US" altLang="ko-KR" sz="1000" b="0" i="0" dirty="0">
                <a:solidFill>
                  <a:srgbClr val="666666"/>
                </a:solidFill>
                <a:effectLst/>
                <a:latin typeface="Noto Sans KR"/>
                <a:hlinkClick r:id="rId2"/>
              </a:rPr>
              <a:t>Docs.Microsoft.com/ko-KR/windows/</a:t>
            </a:r>
            <a:r>
              <a:rPr lang="en-US" altLang="ko-KR" sz="1000" b="0" i="0" dirty="0" err="1">
                <a:solidFill>
                  <a:srgbClr val="666666"/>
                </a:solidFill>
                <a:effectLst/>
                <a:latin typeface="Noto Sans KR"/>
                <a:hlinkClick r:id="rId2"/>
              </a:rPr>
              <a:t>wsl</a:t>
            </a:r>
            <a:r>
              <a:rPr lang="en-US" altLang="ko-KR" sz="1000" b="0" i="0">
                <a:solidFill>
                  <a:srgbClr val="666666"/>
                </a:solidFill>
                <a:effectLst/>
                <a:latin typeface="Noto Sans KR"/>
                <a:hlinkClick r:id="rId2"/>
              </a:rPr>
              <a:t>/wsl2-kernel</a:t>
            </a:r>
            <a:endParaRPr lang="en-US" altLang="ko-KR" sz="1000" b="0" i="0" dirty="0">
              <a:solidFill>
                <a:srgbClr val="666666"/>
              </a:solidFill>
              <a:effectLst/>
              <a:latin typeface="Noto Sans KR"/>
            </a:endParaRPr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r>
              <a:rPr lang="en-US" altLang="ko-KR" sz="1000" dirty="0"/>
              <a:t>13. </a:t>
            </a:r>
            <a:r>
              <a:rPr lang="ko-KR" altLang="en-US" sz="1000" dirty="0"/>
              <a:t>다운받은 커널 패키지를 실행한다</a:t>
            </a:r>
            <a:r>
              <a:rPr lang="en-US" altLang="ko-KR" sz="1000" dirty="0"/>
              <a:t>.</a:t>
            </a:r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A3B15B1-8494-46AD-96E2-32AE76C7A9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338" y="1065443"/>
            <a:ext cx="5314359" cy="121052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18B2E22-9D53-4183-8534-25F7FC65F0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338" y="3100898"/>
            <a:ext cx="5314359" cy="148363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A813AC3-D9C1-4105-9CBE-513605A26F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1797" y="5180862"/>
            <a:ext cx="5295900" cy="2286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1AB68B4-7795-47CF-9DBF-2C3F4524BE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1797" y="5565073"/>
            <a:ext cx="5314359" cy="46232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783AF243-536B-44BA-A673-E5717ECB0A1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29057" y="872083"/>
            <a:ext cx="5266209" cy="1076857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AF195253-183B-407A-AE9D-FA6E43A6BA7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29057" y="2611207"/>
            <a:ext cx="5325056" cy="1827923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7A0D0F15-D871-489C-AF19-A37DE5DF06E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52360" y="4928821"/>
            <a:ext cx="1763145" cy="1370542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B0C6024A-3F30-4CFF-AFDA-EA91E4F4564D}"/>
              </a:ext>
            </a:extLst>
          </p:cNvPr>
          <p:cNvSpPr/>
          <p:nvPr/>
        </p:nvSpPr>
        <p:spPr>
          <a:xfrm>
            <a:off x="1629864" y="1501852"/>
            <a:ext cx="799637" cy="1688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DA46569-825A-4F86-BCF9-1C3DB30F3D40}"/>
              </a:ext>
            </a:extLst>
          </p:cNvPr>
          <p:cNvSpPr/>
          <p:nvPr/>
        </p:nvSpPr>
        <p:spPr>
          <a:xfrm>
            <a:off x="614051" y="5210736"/>
            <a:ext cx="2282662" cy="1688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69D648F-38CA-4347-B311-18F1F9E3CAD3}"/>
              </a:ext>
            </a:extLst>
          </p:cNvPr>
          <p:cNvSpPr/>
          <p:nvPr/>
        </p:nvSpPr>
        <p:spPr>
          <a:xfrm>
            <a:off x="6329057" y="1070984"/>
            <a:ext cx="1353238" cy="1370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689DC93-CD73-488C-88B9-F96536A60B72}"/>
              </a:ext>
            </a:extLst>
          </p:cNvPr>
          <p:cNvSpPr/>
          <p:nvPr/>
        </p:nvSpPr>
        <p:spPr>
          <a:xfrm>
            <a:off x="6679499" y="3100898"/>
            <a:ext cx="2282662" cy="1688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1698C9F9-873B-4072-9688-4B1A005A93B5}"/>
              </a:ext>
            </a:extLst>
          </p:cNvPr>
          <p:cNvSpPr/>
          <p:nvPr/>
        </p:nvSpPr>
        <p:spPr>
          <a:xfrm>
            <a:off x="7623934" y="6140902"/>
            <a:ext cx="393792" cy="1688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화살표: 오른쪽 17">
            <a:hlinkClick r:id="" action="ppaction://noaction"/>
            <a:extLst>
              <a:ext uri="{FF2B5EF4-FFF2-40B4-BE49-F238E27FC236}">
                <a16:creationId xmlns:a16="http://schemas.microsoft.com/office/drawing/2014/main" id="{E6786EA8-EF5F-40E5-951C-642230DFF24C}"/>
              </a:ext>
            </a:extLst>
          </p:cNvPr>
          <p:cNvSpPr/>
          <p:nvPr/>
        </p:nvSpPr>
        <p:spPr>
          <a:xfrm flipH="1">
            <a:off x="134367" y="97585"/>
            <a:ext cx="257755" cy="206099"/>
          </a:xfrm>
          <a:prstGeom prst="rightArrow">
            <a:avLst>
              <a:gd name="adj1" fmla="val 50000"/>
              <a:gd name="adj2" fmla="val 73148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0BCEDB28-C3F5-4567-BBD0-A9F45BD56384}"/>
              </a:ext>
            </a:extLst>
          </p:cNvPr>
          <p:cNvGrpSpPr/>
          <p:nvPr/>
        </p:nvGrpSpPr>
        <p:grpSpPr>
          <a:xfrm>
            <a:off x="11593737" y="6457890"/>
            <a:ext cx="678993" cy="400110"/>
            <a:chOff x="10627762" y="-30288"/>
            <a:chExt cx="597159" cy="400110"/>
          </a:xfrm>
        </p:grpSpPr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83E78C89-AEE8-4FAB-99BC-E7056B1E2C87}"/>
                </a:ext>
              </a:extLst>
            </p:cNvPr>
            <p:cNvSpPr/>
            <p:nvPr/>
          </p:nvSpPr>
          <p:spPr>
            <a:xfrm>
              <a:off x="10675841" y="11905"/>
              <a:ext cx="464911" cy="338139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75F85A5-EAF2-42E6-9DF9-ADB015522D49}"/>
                </a:ext>
              </a:extLst>
            </p:cNvPr>
            <p:cNvSpPr txBox="1"/>
            <p:nvPr/>
          </p:nvSpPr>
          <p:spPr>
            <a:xfrm>
              <a:off x="10627762" y="-30288"/>
              <a:ext cx="5971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2">
                      <a:lumMod val="50000"/>
                    </a:schemeClr>
                  </a:solidFill>
                </a:rPr>
                <a:t>L I N K</a:t>
              </a:r>
              <a:endParaRPr lang="ko-KR" alt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29" name="화살표: 오른쪽 28">
              <a:hlinkClick r:id="" action="ppaction://noaction"/>
              <a:extLst>
                <a:ext uri="{FF2B5EF4-FFF2-40B4-BE49-F238E27FC236}">
                  <a16:creationId xmlns:a16="http://schemas.microsoft.com/office/drawing/2014/main" id="{CCCB06DB-AD42-41B9-A784-6DAF41222878}"/>
                </a:ext>
              </a:extLst>
            </p:cNvPr>
            <p:cNvSpPr/>
            <p:nvPr/>
          </p:nvSpPr>
          <p:spPr>
            <a:xfrm flipH="1">
              <a:off x="10773860" y="150995"/>
              <a:ext cx="251325" cy="187144"/>
            </a:xfrm>
            <a:prstGeom prst="rightArrow">
              <a:avLst>
                <a:gd name="adj1" fmla="val 50000"/>
                <a:gd name="adj2" fmla="val 73148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8878718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E12DF244-1E45-44A0-B32E-616FEC167CD6}"/>
              </a:ext>
            </a:extLst>
          </p:cNvPr>
          <p:cNvSpPr txBox="1">
            <a:spLocks/>
          </p:cNvSpPr>
          <p:nvPr/>
        </p:nvSpPr>
        <p:spPr>
          <a:xfrm>
            <a:off x="392122" y="368998"/>
            <a:ext cx="5616792" cy="6120000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en-US" altLang="ko-KR" sz="1000" dirty="0"/>
              <a:t>14. </a:t>
            </a:r>
            <a:r>
              <a:rPr lang="ko-KR" altLang="en-US" sz="1000" dirty="0"/>
              <a:t>다음 명령어를 입력하여 </a:t>
            </a:r>
            <a:r>
              <a:rPr lang="en-US" altLang="ko-KR" sz="1000" dirty="0"/>
              <a:t>ubuntu </a:t>
            </a:r>
            <a:r>
              <a:rPr lang="en-US" altLang="ko-KR" sz="1000" dirty="0" err="1"/>
              <a:t>wsl</a:t>
            </a:r>
            <a:r>
              <a:rPr lang="en-US" altLang="ko-KR" sz="1000" dirty="0"/>
              <a:t> </a:t>
            </a:r>
            <a:r>
              <a:rPr lang="ko-KR" altLang="en-US" sz="1000" dirty="0"/>
              <a:t>버전을 바꾸어 준다</a:t>
            </a:r>
            <a:r>
              <a:rPr lang="en-US" altLang="ko-KR" sz="1000" dirty="0"/>
              <a:t>.</a:t>
            </a:r>
          </a:p>
          <a:p>
            <a:pPr>
              <a:lnSpc>
                <a:spcPct val="140000"/>
              </a:lnSpc>
            </a:pPr>
            <a:r>
              <a:rPr lang="en-US" altLang="ko-KR" sz="900" dirty="0" err="1">
                <a:solidFill>
                  <a:srgbClr val="00B050"/>
                </a:solidFill>
              </a:rPr>
              <a:t>Wsl</a:t>
            </a:r>
            <a:r>
              <a:rPr lang="en-US" altLang="ko-KR" sz="900" dirty="0">
                <a:solidFill>
                  <a:srgbClr val="00B050"/>
                </a:solidFill>
              </a:rPr>
              <a:t> </a:t>
            </a:r>
            <a:r>
              <a:rPr lang="en-US" altLang="ko-KR" sz="900">
                <a:solidFill>
                  <a:srgbClr val="00B050"/>
                </a:solidFill>
              </a:rPr>
              <a:t>–set-version </a:t>
            </a:r>
            <a:r>
              <a:rPr lang="en-US" altLang="ko-KR" sz="900" dirty="0">
                <a:solidFill>
                  <a:srgbClr val="00B050"/>
                </a:solidFill>
              </a:rPr>
              <a:t>Ubuntu 2</a:t>
            </a:r>
          </a:p>
          <a:p>
            <a:pPr>
              <a:lnSpc>
                <a:spcPct val="140000"/>
              </a:lnSpc>
            </a:pPr>
            <a:endParaRPr lang="en-US" altLang="ko-KR" sz="900" dirty="0">
              <a:solidFill>
                <a:srgbClr val="00B050"/>
              </a:solidFill>
            </a:endParaRPr>
          </a:p>
          <a:p>
            <a:pPr>
              <a:lnSpc>
                <a:spcPct val="140000"/>
              </a:lnSpc>
            </a:pPr>
            <a:endParaRPr lang="en-US" altLang="ko-KR" sz="900" dirty="0">
              <a:solidFill>
                <a:srgbClr val="00B050"/>
              </a:solidFill>
            </a:endParaRPr>
          </a:p>
          <a:p>
            <a:pPr>
              <a:lnSpc>
                <a:spcPct val="140000"/>
              </a:lnSpc>
            </a:pPr>
            <a:endParaRPr lang="en-US" altLang="ko-KR" sz="900" dirty="0">
              <a:solidFill>
                <a:srgbClr val="00B050"/>
              </a:solidFill>
            </a:endParaRPr>
          </a:p>
          <a:p>
            <a:pPr>
              <a:lnSpc>
                <a:spcPct val="140000"/>
              </a:lnSpc>
            </a:pPr>
            <a:r>
              <a:rPr lang="en-US" altLang="ko-KR" sz="1000" dirty="0"/>
              <a:t>15. </a:t>
            </a:r>
            <a:r>
              <a:rPr lang="ko-KR" altLang="en-US" sz="1000" dirty="0"/>
              <a:t>변환이 완료되었다면 다음 명령어를 통해 다시 버전을 확인한다</a:t>
            </a:r>
            <a:r>
              <a:rPr lang="en-US" altLang="ko-KR" sz="1000" dirty="0"/>
              <a:t>.</a:t>
            </a:r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r>
              <a:rPr lang="en-US" altLang="ko-KR" sz="1000" dirty="0"/>
              <a:t>16. </a:t>
            </a:r>
            <a:r>
              <a:rPr lang="ko-KR" altLang="en-US" sz="1000" dirty="0"/>
              <a:t>터미널 상단의 아래방향 화살표를 클릭하여 우분투를 실행시켜준다</a:t>
            </a:r>
            <a:r>
              <a:rPr lang="en-US" altLang="ko-KR" sz="1000" dirty="0"/>
              <a:t>.</a:t>
            </a:r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ko-KR" altLang="en-US" sz="10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B02FE9C-319E-4A1A-B3F6-06CCEB53FD1E}"/>
              </a:ext>
            </a:extLst>
          </p:cNvPr>
          <p:cNvSpPr txBox="1">
            <a:spLocks/>
          </p:cNvSpPr>
          <p:nvPr/>
        </p:nvSpPr>
        <p:spPr>
          <a:xfrm>
            <a:off x="6183088" y="368998"/>
            <a:ext cx="5616792" cy="6120000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016D262-6A80-4496-99A3-1059CACBDD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988" y="930287"/>
            <a:ext cx="5358508" cy="38034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C90362A-9EB0-47A4-BA96-C6F1AE4135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988" y="1657698"/>
            <a:ext cx="5358508" cy="28100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6F4EA75-F855-4389-BDA2-2E04CBBBC6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3716" y="2412911"/>
            <a:ext cx="2216085" cy="1511668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CB724B66-D492-420F-ABC3-10612DD47583}"/>
              </a:ext>
            </a:extLst>
          </p:cNvPr>
          <p:cNvSpPr/>
          <p:nvPr/>
        </p:nvSpPr>
        <p:spPr>
          <a:xfrm>
            <a:off x="494987" y="930287"/>
            <a:ext cx="2208165" cy="975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957085D-5365-4785-93C8-5CF8A88C6310}"/>
              </a:ext>
            </a:extLst>
          </p:cNvPr>
          <p:cNvSpPr/>
          <p:nvPr/>
        </p:nvSpPr>
        <p:spPr>
          <a:xfrm>
            <a:off x="494986" y="1656586"/>
            <a:ext cx="2208165" cy="975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85495B9-700B-4E90-B4DD-E987C8F30717}"/>
              </a:ext>
            </a:extLst>
          </p:cNvPr>
          <p:cNvSpPr/>
          <p:nvPr/>
        </p:nvSpPr>
        <p:spPr>
          <a:xfrm>
            <a:off x="2469511" y="3145119"/>
            <a:ext cx="1421695" cy="15206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화살표: 오른쪽 11">
            <a:hlinkClick r:id="" action="ppaction://noaction"/>
            <a:extLst>
              <a:ext uri="{FF2B5EF4-FFF2-40B4-BE49-F238E27FC236}">
                <a16:creationId xmlns:a16="http://schemas.microsoft.com/office/drawing/2014/main" id="{43F877C4-67F8-4BFE-8BF8-CE9485CEFE90}"/>
              </a:ext>
            </a:extLst>
          </p:cNvPr>
          <p:cNvSpPr/>
          <p:nvPr/>
        </p:nvSpPr>
        <p:spPr>
          <a:xfrm flipH="1">
            <a:off x="134367" y="97585"/>
            <a:ext cx="257755" cy="206099"/>
          </a:xfrm>
          <a:prstGeom prst="rightArrow">
            <a:avLst>
              <a:gd name="adj1" fmla="val 50000"/>
              <a:gd name="adj2" fmla="val 73148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B3C038D4-94E4-48B2-8965-E8E96595BEA2}"/>
              </a:ext>
            </a:extLst>
          </p:cNvPr>
          <p:cNvGrpSpPr/>
          <p:nvPr/>
        </p:nvGrpSpPr>
        <p:grpSpPr>
          <a:xfrm>
            <a:off x="11593737" y="6457890"/>
            <a:ext cx="678993" cy="400110"/>
            <a:chOff x="10627762" y="-30288"/>
            <a:chExt cx="597159" cy="400110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11B9965B-7445-4D59-8236-422D5465A0C8}"/>
                </a:ext>
              </a:extLst>
            </p:cNvPr>
            <p:cNvSpPr/>
            <p:nvPr/>
          </p:nvSpPr>
          <p:spPr>
            <a:xfrm>
              <a:off x="10675841" y="11905"/>
              <a:ext cx="464911" cy="338139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354DAD2-B40E-4632-9C33-9546D9C71CCD}"/>
                </a:ext>
              </a:extLst>
            </p:cNvPr>
            <p:cNvSpPr txBox="1"/>
            <p:nvPr/>
          </p:nvSpPr>
          <p:spPr>
            <a:xfrm>
              <a:off x="10627762" y="-30288"/>
              <a:ext cx="5971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2">
                      <a:lumMod val="50000"/>
                    </a:schemeClr>
                  </a:solidFill>
                </a:rPr>
                <a:t>L I N K</a:t>
              </a:r>
              <a:endParaRPr lang="ko-KR" alt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16" name="화살표: 오른쪽 15">
              <a:hlinkClick r:id="" action="ppaction://noaction"/>
              <a:extLst>
                <a:ext uri="{FF2B5EF4-FFF2-40B4-BE49-F238E27FC236}">
                  <a16:creationId xmlns:a16="http://schemas.microsoft.com/office/drawing/2014/main" id="{263FF2B1-F244-4AE1-B2D3-1DC84B15FDFF}"/>
                </a:ext>
              </a:extLst>
            </p:cNvPr>
            <p:cNvSpPr/>
            <p:nvPr/>
          </p:nvSpPr>
          <p:spPr>
            <a:xfrm flipH="1">
              <a:off x="10773860" y="150995"/>
              <a:ext cx="251325" cy="187144"/>
            </a:xfrm>
            <a:prstGeom prst="rightArrow">
              <a:avLst>
                <a:gd name="adj1" fmla="val 50000"/>
                <a:gd name="adj2" fmla="val 73148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2766404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E60E50-7DA3-41F4-B92E-B8A0C30C5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sz="2000" b="1" dirty="0">
                <a:solidFill>
                  <a:schemeClr val="bg1">
                    <a:lumMod val="65000"/>
                  </a:schemeClr>
                </a:solidFill>
              </a:rPr>
              <a:t>/Theory/T17 </a:t>
            </a:r>
            <a:br>
              <a:rPr lang="en-US" altLang="ko-KR" dirty="0"/>
            </a:br>
            <a:r>
              <a:rPr lang="en-US" altLang="ko-KR" dirty="0"/>
              <a:t> </a:t>
            </a:r>
            <a:r>
              <a:rPr lang="ko-KR" altLang="en-US" dirty="0" err="1"/>
              <a:t>소니피쳐스</a:t>
            </a:r>
            <a:r>
              <a:rPr lang="ko-KR" altLang="en-US" dirty="0"/>
              <a:t> 사고 분석</a:t>
            </a:r>
          </a:p>
        </p:txBody>
      </p:sp>
      <p:sp>
        <p:nvSpPr>
          <p:cNvPr id="7" name="화살표: 오른쪽 6">
            <a:hlinkClick r:id="" action="ppaction://noaction"/>
            <a:extLst>
              <a:ext uri="{FF2B5EF4-FFF2-40B4-BE49-F238E27FC236}">
                <a16:creationId xmlns:a16="http://schemas.microsoft.com/office/drawing/2014/main" id="{AC876A3B-2146-4C09-A591-885C34BCB344}"/>
              </a:ext>
            </a:extLst>
          </p:cNvPr>
          <p:cNvSpPr/>
          <p:nvPr/>
        </p:nvSpPr>
        <p:spPr>
          <a:xfrm flipH="1">
            <a:off x="580444" y="596349"/>
            <a:ext cx="257755" cy="206099"/>
          </a:xfrm>
          <a:prstGeom prst="rightArrow">
            <a:avLst>
              <a:gd name="adj1" fmla="val 50000"/>
              <a:gd name="adj2" fmla="val 73148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DCD5C6C-58D3-48F4-93FF-AAD76C081B5C}"/>
              </a:ext>
            </a:extLst>
          </p:cNvPr>
          <p:cNvGrpSpPr/>
          <p:nvPr/>
        </p:nvGrpSpPr>
        <p:grpSpPr>
          <a:xfrm>
            <a:off x="11593737" y="6457890"/>
            <a:ext cx="678993" cy="400110"/>
            <a:chOff x="10627762" y="-30288"/>
            <a:chExt cx="597159" cy="400110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717396D8-C5C9-4505-A138-9C88EFABF131}"/>
                </a:ext>
              </a:extLst>
            </p:cNvPr>
            <p:cNvSpPr/>
            <p:nvPr/>
          </p:nvSpPr>
          <p:spPr>
            <a:xfrm>
              <a:off x="10675841" y="11905"/>
              <a:ext cx="464911" cy="338139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C78D2CE-9C66-4E88-A6BD-91A464787728}"/>
                </a:ext>
              </a:extLst>
            </p:cNvPr>
            <p:cNvSpPr txBox="1"/>
            <p:nvPr/>
          </p:nvSpPr>
          <p:spPr>
            <a:xfrm>
              <a:off x="10627762" y="-30288"/>
              <a:ext cx="5971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2">
                      <a:lumMod val="50000"/>
                    </a:schemeClr>
                  </a:solidFill>
                </a:rPr>
                <a:t>L I N K</a:t>
              </a:r>
              <a:endParaRPr lang="ko-KR" alt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10" name="화살표: 오른쪽 9">
              <a:hlinkClick r:id="" action="ppaction://noaction"/>
              <a:extLst>
                <a:ext uri="{FF2B5EF4-FFF2-40B4-BE49-F238E27FC236}">
                  <a16:creationId xmlns:a16="http://schemas.microsoft.com/office/drawing/2014/main" id="{7BA49A6F-D13C-4656-A3EE-35EEE50A35D5}"/>
                </a:ext>
              </a:extLst>
            </p:cNvPr>
            <p:cNvSpPr/>
            <p:nvPr/>
          </p:nvSpPr>
          <p:spPr>
            <a:xfrm flipH="1">
              <a:off x="10773860" y="150995"/>
              <a:ext cx="251325" cy="187144"/>
            </a:xfrm>
            <a:prstGeom prst="rightArrow">
              <a:avLst>
                <a:gd name="adj1" fmla="val 50000"/>
                <a:gd name="adj2" fmla="val 73148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4652B0E1-CB03-4BD0-A28F-C21D5514A8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2716" y="1765476"/>
            <a:ext cx="6684507" cy="94636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C1D4C5B-2DB0-4BE7-8539-C660CB54CB5A}"/>
              </a:ext>
            </a:extLst>
          </p:cNvPr>
          <p:cNvSpPr txBox="1"/>
          <p:nvPr/>
        </p:nvSpPr>
        <p:spPr>
          <a:xfrm>
            <a:off x="970579" y="1854986"/>
            <a:ext cx="1028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한겨레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8C397274-3EFF-4DFC-A1C6-95F242B571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579" y="2472433"/>
            <a:ext cx="5447683" cy="3985457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7DC724BC-9CF7-4D15-8312-29A129827F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1004" y="3058573"/>
            <a:ext cx="5337401" cy="2813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8166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E60E50-7DA3-41F4-B92E-B8A0C30C5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sz="2000" b="1" dirty="0">
                <a:solidFill>
                  <a:schemeClr val="bg1">
                    <a:lumMod val="65000"/>
                  </a:schemeClr>
                </a:solidFill>
              </a:rPr>
              <a:t>/Theory/T17 </a:t>
            </a:r>
            <a:br>
              <a:rPr lang="en-US" altLang="ko-KR" dirty="0"/>
            </a:br>
            <a:r>
              <a:rPr lang="en-US" altLang="ko-KR" dirty="0"/>
              <a:t> </a:t>
            </a:r>
            <a:r>
              <a:rPr lang="ko-KR" altLang="en-US" dirty="0" err="1"/>
              <a:t>소니피쳐스</a:t>
            </a:r>
            <a:r>
              <a:rPr lang="ko-KR" altLang="en-US" dirty="0"/>
              <a:t> 사고 분석</a:t>
            </a:r>
          </a:p>
        </p:txBody>
      </p:sp>
      <p:sp>
        <p:nvSpPr>
          <p:cNvPr id="7" name="화살표: 오른쪽 6">
            <a:hlinkClick r:id="" action="ppaction://noaction"/>
            <a:extLst>
              <a:ext uri="{FF2B5EF4-FFF2-40B4-BE49-F238E27FC236}">
                <a16:creationId xmlns:a16="http://schemas.microsoft.com/office/drawing/2014/main" id="{AC876A3B-2146-4C09-A591-885C34BCB344}"/>
              </a:ext>
            </a:extLst>
          </p:cNvPr>
          <p:cNvSpPr/>
          <p:nvPr/>
        </p:nvSpPr>
        <p:spPr>
          <a:xfrm flipH="1">
            <a:off x="580444" y="596349"/>
            <a:ext cx="257755" cy="206099"/>
          </a:xfrm>
          <a:prstGeom prst="rightArrow">
            <a:avLst>
              <a:gd name="adj1" fmla="val 50000"/>
              <a:gd name="adj2" fmla="val 73148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DCD5C6C-58D3-48F4-93FF-AAD76C081B5C}"/>
              </a:ext>
            </a:extLst>
          </p:cNvPr>
          <p:cNvGrpSpPr/>
          <p:nvPr/>
        </p:nvGrpSpPr>
        <p:grpSpPr>
          <a:xfrm>
            <a:off x="11593737" y="6457890"/>
            <a:ext cx="678993" cy="400110"/>
            <a:chOff x="10627762" y="-30288"/>
            <a:chExt cx="597159" cy="400110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717396D8-C5C9-4505-A138-9C88EFABF131}"/>
                </a:ext>
              </a:extLst>
            </p:cNvPr>
            <p:cNvSpPr/>
            <p:nvPr/>
          </p:nvSpPr>
          <p:spPr>
            <a:xfrm>
              <a:off x="10675841" y="11905"/>
              <a:ext cx="464911" cy="338139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C78D2CE-9C66-4E88-A6BD-91A464787728}"/>
                </a:ext>
              </a:extLst>
            </p:cNvPr>
            <p:cNvSpPr txBox="1"/>
            <p:nvPr/>
          </p:nvSpPr>
          <p:spPr>
            <a:xfrm>
              <a:off x="10627762" y="-30288"/>
              <a:ext cx="5971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2">
                      <a:lumMod val="50000"/>
                    </a:schemeClr>
                  </a:solidFill>
                </a:rPr>
                <a:t>L I N K</a:t>
              </a:r>
              <a:endParaRPr lang="ko-KR" alt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10" name="화살표: 오른쪽 9">
              <a:hlinkClick r:id="" action="ppaction://noaction"/>
              <a:extLst>
                <a:ext uri="{FF2B5EF4-FFF2-40B4-BE49-F238E27FC236}">
                  <a16:creationId xmlns:a16="http://schemas.microsoft.com/office/drawing/2014/main" id="{7BA49A6F-D13C-4656-A3EE-35EEE50A35D5}"/>
                </a:ext>
              </a:extLst>
            </p:cNvPr>
            <p:cNvSpPr/>
            <p:nvPr/>
          </p:nvSpPr>
          <p:spPr>
            <a:xfrm flipH="1">
              <a:off x="10773860" y="150995"/>
              <a:ext cx="251325" cy="187144"/>
            </a:xfrm>
            <a:prstGeom prst="rightArrow">
              <a:avLst>
                <a:gd name="adj1" fmla="val 50000"/>
                <a:gd name="adj2" fmla="val 73148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실행 단추: 문서 10">
            <a:hlinkClick r:id="rId2" action="ppaction://hlinkfile"/>
            <a:extLst>
              <a:ext uri="{FF2B5EF4-FFF2-40B4-BE49-F238E27FC236}">
                <a16:creationId xmlns:a16="http://schemas.microsoft.com/office/drawing/2014/main" id="{0A87003F-377E-45E5-98F2-AA7335F1F4FF}"/>
              </a:ext>
            </a:extLst>
          </p:cNvPr>
          <p:cNvSpPr/>
          <p:nvPr/>
        </p:nvSpPr>
        <p:spPr>
          <a:xfrm>
            <a:off x="997299" y="1979578"/>
            <a:ext cx="520535" cy="513608"/>
          </a:xfrm>
          <a:prstGeom prst="actionButtonDocumen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5AB709CD-6627-4EE0-88F3-83C172B18D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4940" y="1812334"/>
            <a:ext cx="7022120" cy="4545793"/>
          </a:xfrm>
          <a:prstGeom prst="rect">
            <a:avLst/>
          </a:prstGeom>
        </p:spPr>
      </p:pic>
      <p:sp>
        <p:nvSpPr>
          <p:cNvPr id="13" name="TextBox 12">
            <a:hlinkClick r:id="rId4"/>
            <a:extLst>
              <a:ext uri="{FF2B5EF4-FFF2-40B4-BE49-F238E27FC236}">
                <a16:creationId xmlns:a16="http://schemas.microsoft.com/office/drawing/2014/main" id="{23D94D94-2565-4FD6-B505-503FE0CA8383}"/>
              </a:ext>
            </a:extLst>
          </p:cNvPr>
          <p:cNvSpPr txBox="1"/>
          <p:nvPr/>
        </p:nvSpPr>
        <p:spPr>
          <a:xfrm>
            <a:off x="351064" y="2865664"/>
            <a:ext cx="3788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https://bgp.he.net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84B80D6-2AA4-4F3C-900D-0DDF834075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31140" y="4665889"/>
            <a:ext cx="447675" cy="28575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F3FC51D-6A72-4563-AF87-6C85B3B3D0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27639" y="4085230"/>
            <a:ext cx="438150" cy="23812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4D63999B-0989-4F27-95CE-7F4DF7DB7B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09494" y="5034643"/>
            <a:ext cx="466725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7968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E60E50-7DA3-41F4-B92E-B8A0C30C5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sz="2000" b="1" dirty="0">
                <a:solidFill>
                  <a:schemeClr val="bg1">
                    <a:lumMod val="65000"/>
                  </a:schemeClr>
                </a:solidFill>
              </a:rPr>
              <a:t>/Theory/T17 </a:t>
            </a:r>
            <a:br>
              <a:rPr lang="en-US" altLang="ko-KR" dirty="0"/>
            </a:br>
            <a:r>
              <a:rPr lang="en-US" altLang="ko-KR" dirty="0"/>
              <a:t> </a:t>
            </a:r>
            <a:r>
              <a:rPr lang="ko-KR" altLang="en-US" dirty="0" err="1"/>
              <a:t>소니피쳐스</a:t>
            </a:r>
            <a:r>
              <a:rPr lang="ko-KR" altLang="en-US" dirty="0"/>
              <a:t> 사고 분석</a:t>
            </a:r>
          </a:p>
        </p:txBody>
      </p:sp>
      <p:sp>
        <p:nvSpPr>
          <p:cNvPr id="7" name="화살표: 오른쪽 6">
            <a:hlinkClick r:id="" action="ppaction://noaction"/>
            <a:extLst>
              <a:ext uri="{FF2B5EF4-FFF2-40B4-BE49-F238E27FC236}">
                <a16:creationId xmlns:a16="http://schemas.microsoft.com/office/drawing/2014/main" id="{AC876A3B-2146-4C09-A591-885C34BCB344}"/>
              </a:ext>
            </a:extLst>
          </p:cNvPr>
          <p:cNvSpPr/>
          <p:nvPr/>
        </p:nvSpPr>
        <p:spPr>
          <a:xfrm flipH="1">
            <a:off x="580444" y="596349"/>
            <a:ext cx="257755" cy="206099"/>
          </a:xfrm>
          <a:prstGeom prst="rightArrow">
            <a:avLst>
              <a:gd name="adj1" fmla="val 50000"/>
              <a:gd name="adj2" fmla="val 73148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DCD5C6C-58D3-48F4-93FF-AAD76C081B5C}"/>
              </a:ext>
            </a:extLst>
          </p:cNvPr>
          <p:cNvGrpSpPr/>
          <p:nvPr/>
        </p:nvGrpSpPr>
        <p:grpSpPr>
          <a:xfrm>
            <a:off x="11593737" y="6457890"/>
            <a:ext cx="678993" cy="400110"/>
            <a:chOff x="10627762" y="-30288"/>
            <a:chExt cx="597159" cy="400110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717396D8-C5C9-4505-A138-9C88EFABF131}"/>
                </a:ext>
              </a:extLst>
            </p:cNvPr>
            <p:cNvSpPr/>
            <p:nvPr/>
          </p:nvSpPr>
          <p:spPr>
            <a:xfrm>
              <a:off x="10675841" y="11905"/>
              <a:ext cx="464911" cy="338139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C78D2CE-9C66-4E88-A6BD-91A464787728}"/>
                </a:ext>
              </a:extLst>
            </p:cNvPr>
            <p:cNvSpPr txBox="1"/>
            <p:nvPr/>
          </p:nvSpPr>
          <p:spPr>
            <a:xfrm>
              <a:off x="10627762" y="-30288"/>
              <a:ext cx="5971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2">
                      <a:lumMod val="50000"/>
                    </a:schemeClr>
                  </a:solidFill>
                </a:rPr>
                <a:t>L I N K</a:t>
              </a:r>
              <a:endParaRPr lang="ko-KR" alt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10" name="화살표: 오른쪽 9">
              <a:hlinkClick r:id="" action="ppaction://noaction"/>
              <a:extLst>
                <a:ext uri="{FF2B5EF4-FFF2-40B4-BE49-F238E27FC236}">
                  <a16:creationId xmlns:a16="http://schemas.microsoft.com/office/drawing/2014/main" id="{7BA49A6F-D13C-4656-A3EE-35EEE50A35D5}"/>
                </a:ext>
              </a:extLst>
            </p:cNvPr>
            <p:cNvSpPr/>
            <p:nvPr/>
          </p:nvSpPr>
          <p:spPr>
            <a:xfrm flipH="1">
              <a:off x="10773860" y="150995"/>
              <a:ext cx="251325" cy="187144"/>
            </a:xfrm>
            <a:prstGeom prst="rightArrow">
              <a:avLst>
                <a:gd name="adj1" fmla="val 50000"/>
                <a:gd name="adj2" fmla="val 73148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TextBox 12">
            <a:hlinkClick r:id="rId2"/>
            <a:extLst>
              <a:ext uri="{FF2B5EF4-FFF2-40B4-BE49-F238E27FC236}">
                <a16:creationId xmlns:a16="http://schemas.microsoft.com/office/drawing/2014/main" id="{23D94D94-2565-4FD6-B505-503FE0CA8383}"/>
              </a:ext>
            </a:extLst>
          </p:cNvPr>
          <p:cNvSpPr txBox="1"/>
          <p:nvPr/>
        </p:nvSpPr>
        <p:spPr>
          <a:xfrm>
            <a:off x="709321" y="1921912"/>
            <a:ext cx="44831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hlinkClick r:id="rId3"/>
              </a:rPr>
              <a:t>http://archive.routeviews.org/bgpdata/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715934D-A3C0-49D9-8AC6-54DAC282AB02}"/>
              </a:ext>
            </a:extLst>
          </p:cNvPr>
          <p:cNvSpPr txBox="1"/>
          <p:nvPr/>
        </p:nvSpPr>
        <p:spPr>
          <a:xfrm>
            <a:off x="7405470" y="5292213"/>
            <a:ext cx="3389974" cy="4336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 err="1"/>
              <a:t>br</a:t>
            </a:r>
            <a:r>
              <a:rPr lang="en-US" altLang="ko-KR" sz="1600" b="1" dirty="0"/>
              <a:t>=`bgpdump -m $f</a:t>
            </a:r>
            <a:endParaRPr lang="ko-KR" altLang="en-US" sz="16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CE3CA4F-E852-4EA6-B0A4-2F45CBB232C5}"/>
              </a:ext>
            </a:extLst>
          </p:cNvPr>
          <p:cNvSpPr txBox="1"/>
          <p:nvPr/>
        </p:nvSpPr>
        <p:spPr>
          <a:xfrm>
            <a:off x="1669162" y="3177665"/>
            <a:ext cx="3389974" cy="4336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/>
              <a:t>| grep 131279</a:t>
            </a:r>
            <a:endParaRPr lang="ko-KR" altLang="en-US" sz="16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4C2C4D5-AA42-40C5-8288-8FFCCCD6DAAC}"/>
              </a:ext>
            </a:extLst>
          </p:cNvPr>
          <p:cNvSpPr txBox="1"/>
          <p:nvPr/>
        </p:nvSpPr>
        <p:spPr>
          <a:xfrm>
            <a:off x="1050933" y="4717311"/>
            <a:ext cx="3389974" cy="4336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/>
              <a:t>| awk -F "|" '{print $3}'</a:t>
            </a:r>
            <a:endParaRPr lang="ko-KR" altLang="en-US" sz="16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0443BA4-B047-405C-8DE5-2A26A4095CEB}"/>
              </a:ext>
            </a:extLst>
          </p:cNvPr>
          <p:cNvSpPr txBox="1"/>
          <p:nvPr/>
        </p:nvSpPr>
        <p:spPr>
          <a:xfrm>
            <a:off x="3064790" y="5665253"/>
            <a:ext cx="3389974" cy="4336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/>
              <a:t>| sort</a:t>
            </a:r>
            <a:endParaRPr lang="ko-KR" altLang="en-US" sz="16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1453A1C-4013-4D8A-B265-A9928EFA27AE}"/>
              </a:ext>
            </a:extLst>
          </p:cNvPr>
          <p:cNvSpPr txBox="1"/>
          <p:nvPr/>
        </p:nvSpPr>
        <p:spPr>
          <a:xfrm>
            <a:off x="5192486" y="4497765"/>
            <a:ext cx="3389974" cy="4336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/>
              <a:t>| uniq -c</a:t>
            </a:r>
            <a:endParaRPr lang="ko-KR" altLang="en-US" sz="16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FCE8BA6-EB4E-466B-8207-2BA2A4125C5C}"/>
              </a:ext>
            </a:extLst>
          </p:cNvPr>
          <p:cNvSpPr txBox="1"/>
          <p:nvPr/>
        </p:nvSpPr>
        <p:spPr>
          <a:xfrm>
            <a:off x="6014819" y="3105179"/>
            <a:ext cx="3389974" cy="4336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/>
              <a:t>&gt;&gt;../result.csv</a:t>
            </a:r>
            <a:endParaRPr lang="ko-KR" altLang="en-US" sz="16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E295DD6-61B5-4273-8360-FE1BC1798821}"/>
              </a:ext>
            </a:extLst>
          </p:cNvPr>
          <p:cNvSpPr txBox="1"/>
          <p:nvPr/>
        </p:nvSpPr>
        <p:spPr>
          <a:xfrm>
            <a:off x="8077662" y="3745197"/>
            <a:ext cx="3389974" cy="4336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/>
              <a:t>| sed 'N;s/\n/ /'`</a:t>
            </a:r>
            <a:endParaRPr lang="ko-KR" altLang="en-US" sz="1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E9B47F9-801E-4BC0-8B53-830697A475F5}"/>
              </a:ext>
            </a:extLst>
          </p:cNvPr>
          <p:cNvSpPr txBox="1"/>
          <p:nvPr/>
        </p:nvSpPr>
        <p:spPr>
          <a:xfrm>
            <a:off x="5059136" y="1921912"/>
            <a:ext cx="5374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=&gt;  2014/12/23   </a:t>
            </a:r>
            <a:r>
              <a:rPr lang="en-US" altLang="ko-KR" dirty="0"/>
              <a:t>BGP log</a:t>
            </a:r>
            <a:r>
              <a:rPr lang="ko-KR" altLang="en-US" dirty="0"/>
              <a:t> </a:t>
            </a:r>
            <a:r>
              <a:rPr lang="en-US" altLang="ko-KR" dirty="0"/>
              <a:t>download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73985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7" grpId="0" animBg="1"/>
      <p:bldP spid="19" grpId="0" animBg="1"/>
      <p:bldP spid="20" grpId="0" animBg="1"/>
      <p:bldP spid="21" grpId="0" animBg="1"/>
      <p:bldP spid="22" grpId="0" animBg="1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1287</Words>
  <Application>Microsoft Office PowerPoint</Application>
  <PresentationFormat>와이드스크린</PresentationFormat>
  <Paragraphs>382</Paragraphs>
  <Slides>20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4" baseType="lpstr">
      <vt:lpstr>Noto Sans KR</vt:lpstr>
      <vt:lpstr>맑은 고딕</vt:lpstr>
      <vt:lpstr>Arial</vt:lpstr>
      <vt:lpstr>Office 테마</vt:lpstr>
      <vt:lpstr>국방 사이버 보안</vt:lpstr>
      <vt:lpstr>/Environ/WSL2  WSL2 란?</vt:lpstr>
      <vt:lpstr>/Environ/WSL2  WSL2 설치</vt:lpstr>
      <vt:lpstr>PowerPoint 프레젠테이션</vt:lpstr>
      <vt:lpstr>PowerPoint 프레젠테이션</vt:lpstr>
      <vt:lpstr>PowerPoint 프레젠테이션</vt:lpstr>
      <vt:lpstr>/Theory/T17   소니피쳐스 사고 분석</vt:lpstr>
      <vt:lpstr>/Theory/T17   소니피쳐스 사고 분석</vt:lpstr>
      <vt:lpstr>/Theory/T17   소니피쳐스 사고 분석</vt:lpstr>
      <vt:lpstr>/Theory/T17   국방사이버보안_기말과제</vt:lpstr>
      <vt:lpstr>/Training/Unit/Web/1  1. SQL Injection 공격/방어 - 대응</vt:lpstr>
      <vt:lpstr>PowerPoint 프레젠테이션</vt:lpstr>
      <vt:lpstr>PowerPoint 프레젠테이션</vt:lpstr>
      <vt:lpstr>/Training/Unit/Web/2  2. 취약점 직접 객체 참조</vt:lpstr>
      <vt:lpstr>PowerPoint 프레젠테이션</vt:lpstr>
      <vt:lpstr>PowerPoint 프레젠테이션</vt:lpstr>
      <vt:lpstr>/Training/Unit/Web/2  2. 취약점 직접 객체 참조 - 대응</vt:lpstr>
      <vt:lpstr>PowerPoint 프레젠테이션</vt:lpstr>
      <vt:lpstr>PowerPoint 프레젠테이션</vt:lpstr>
      <vt:lpstr>vi /etc/hosts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국방 사이버 보안</dc:title>
  <dc:creator>arizona95</dc:creator>
  <cp:lastModifiedBy>arizona95</cp:lastModifiedBy>
  <cp:revision>8</cp:revision>
  <dcterms:created xsi:type="dcterms:W3CDTF">2021-04-12T00:34:48Z</dcterms:created>
  <dcterms:modified xsi:type="dcterms:W3CDTF">2021-05-07T00:36:45Z</dcterms:modified>
</cp:coreProperties>
</file>